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63" r:id="rId2"/>
    <p:sldId id="282" r:id="rId3"/>
    <p:sldId id="266" r:id="rId4"/>
    <p:sldId id="268" r:id="rId5"/>
    <p:sldId id="269" r:id="rId6"/>
    <p:sldId id="270" r:id="rId7"/>
    <p:sldId id="256" r:id="rId8"/>
    <p:sldId id="258" r:id="rId9"/>
    <p:sldId id="260" r:id="rId10"/>
    <p:sldId id="262" r:id="rId11"/>
    <p:sldId id="283" r:id="rId12"/>
    <p:sldId id="259" r:id="rId13"/>
    <p:sldId id="272" r:id="rId14"/>
    <p:sldId id="271" r:id="rId15"/>
    <p:sldId id="273" r:id="rId16"/>
    <p:sldId id="274" r:id="rId17"/>
    <p:sldId id="275" r:id="rId18"/>
    <p:sldId id="276" r:id="rId19"/>
    <p:sldId id="277" r:id="rId20"/>
    <p:sldId id="278" r:id="rId21"/>
    <p:sldId id="279" r:id="rId22"/>
    <p:sldId id="28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ynshell Begay" userId="a6c4f2fcee4a55fe" providerId="LiveId" clId="{27362BB2-BB25-4D7E-97E0-4D5A3CD8F054}"/>
    <pc:docChg chg="modSld">
      <pc:chgData name="Lynshell Begay" userId="a6c4f2fcee4a55fe" providerId="LiveId" clId="{27362BB2-BB25-4D7E-97E0-4D5A3CD8F054}" dt="2019-04-05T08:22:31.341" v="0" actId="1076"/>
      <pc:docMkLst>
        <pc:docMk/>
      </pc:docMkLst>
      <pc:sldChg chg="modSp">
        <pc:chgData name="Lynshell Begay" userId="a6c4f2fcee4a55fe" providerId="LiveId" clId="{27362BB2-BB25-4D7E-97E0-4D5A3CD8F054}" dt="2019-04-05T08:22:31.341" v="0" actId="1076"/>
        <pc:sldMkLst>
          <pc:docMk/>
          <pc:sldMk cId="3214619912" sldId="262"/>
        </pc:sldMkLst>
        <pc:picChg chg="mod">
          <ac:chgData name="Lynshell Begay" userId="a6c4f2fcee4a55fe" providerId="LiveId" clId="{27362BB2-BB25-4D7E-97E0-4D5A3CD8F054}" dt="2019-04-05T08:22:31.341" v="0" actId="1076"/>
          <ac:picMkLst>
            <pc:docMk/>
            <pc:sldMk cId="3214619912" sldId="262"/>
            <ac:picMk id="23" creationId="{97096133-7C67-4258-BC56-44CAC3D5086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9805A8-5EB7-42F2-AFEF-E3839FB1D502}" type="datetimeFigureOut">
              <a:rPr lang="en-US" smtClean="0"/>
              <a:t>4/6/2019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4B9890-7FF6-456B-8A7E-5F388D08CF90}" type="slidenum">
              <a:rPr lang="en-US" smtClean="0"/>
              <a:t>‹#›</a:t>
            </a:fld>
            <a:endParaRPr lang="en-US"/>
          </a:p>
        </p:txBody>
      </p:sp>
    </p:spTree>
    <p:extLst>
      <p:ext uri="{BB962C8B-B14F-4D97-AF65-F5344CB8AC3E}">
        <p14:creationId xmlns:p14="http://schemas.microsoft.com/office/powerpoint/2010/main" val="3168202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4626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7379838f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37379838f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6823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7379838f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37379838f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1695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Nitrogen Dioxide(NO</a:t>
            </a:r>
            <a:r>
              <a:rPr lang="en-US" baseline="-25000" dirty="0" smtClean="0"/>
              <a:t>2</a:t>
            </a:r>
            <a:r>
              <a:rPr lang="en-US" dirty="0" smtClean="0"/>
              <a:t>) is a naturally occurring gas that all living animals partially breath. Through human intervention and emission of coal powered power plants, have contributed to the pollution. However presently, the concentration of NO2 has decreased over a span of years. </a:t>
            </a:r>
          </a:p>
          <a:p>
            <a:endParaRPr lang="en-US" dirty="0"/>
          </a:p>
        </p:txBody>
      </p:sp>
      <p:sp>
        <p:nvSpPr>
          <p:cNvPr id="4" name="Slide Number Placeholder 3"/>
          <p:cNvSpPr>
            <a:spLocks noGrp="1"/>
          </p:cNvSpPr>
          <p:nvPr>
            <p:ph type="sldNum" sz="quarter" idx="10"/>
          </p:nvPr>
        </p:nvSpPr>
        <p:spPr/>
        <p:txBody>
          <a:bodyPr/>
          <a:lstStyle/>
          <a:p>
            <a:fld id="{9E3DF1B5-A561-49A9-AE72-42348226CCEA}" type="slidenum">
              <a:rPr lang="en-US" smtClean="0"/>
              <a:t>16</a:t>
            </a:fld>
            <a:endParaRPr lang="en-US"/>
          </a:p>
        </p:txBody>
      </p:sp>
    </p:spTree>
    <p:extLst>
      <p:ext uri="{BB962C8B-B14F-4D97-AF65-F5344CB8AC3E}">
        <p14:creationId xmlns:p14="http://schemas.microsoft.com/office/powerpoint/2010/main" val="197514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 gas that mostly comes from the burning of fossil fuels. Here in the Navajo Nation, coal powered plants are the main source of NO2.</a:t>
            </a:r>
          </a:p>
          <a:p>
            <a:endParaRPr lang="en-US" dirty="0"/>
          </a:p>
        </p:txBody>
      </p:sp>
      <p:sp>
        <p:nvSpPr>
          <p:cNvPr id="4" name="Slide Number Placeholder 3"/>
          <p:cNvSpPr>
            <a:spLocks noGrp="1"/>
          </p:cNvSpPr>
          <p:nvPr>
            <p:ph type="sldNum" sz="quarter" idx="10"/>
          </p:nvPr>
        </p:nvSpPr>
        <p:spPr/>
        <p:txBody>
          <a:bodyPr/>
          <a:lstStyle/>
          <a:p>
            <a:fld id="{9E3DF1B5-A561-49A9-AE72-42348226CCEA}" type="slidenum">
              <a:rPr lang="en-US" smtClean="0"/>
              <a:t>18</a:t>
            </a:fld>
            <a:endParaRPr lang="en-US"/>
          </a:p>
        </p:txBody>
      </p:sp>
    </p:spTree>
    <p:extLst>
      <p:ext uri="{BB962C8B-B14F-4D97-AF65-F5344CB8AC3E}">
        <p14:creationId xmlns:p14="http://schemas.microsoft.com/office/powerpoint/2010/main" val="2509406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Needs</a:t>
            </a:r>
            <a:r>
              <a:rPr lang="en-US" baseline="0" dirty="0" smtClean="0"/>
              <a:t> to be transformed, were looking at the pattern of change in the last end as the temperature change</a:t>
            </a:r>
          </a:p>
          <a:p>
            <a:r>
              <a:rPr lang="en-US" baseline="0" dirty="0" smtClean="0"/>
              <a:t>1ppm= 1,000 ppb</a:t>
            </a:r>
          </a:p>
          <a:p>
            <a:r>
              <a:rPr lang="en-US" baseline="0" dirty="0" err="1" smtClean="0"/>
              <a:t>Calcu;ations</a:t>
            </a:r>
            <a:r>
              <a:rPr lang="en-US" baseline="0" dirty="0" smtClean="0"/>
              <a:t> are needed to understand more </a:t>
            </a:r>
          </a:p>
          <a:p>
            <a:r>
              <a:rPr lang="en-US" baseline="0" dirty="0" smtClean="0"/>
              <a:t>The bounce around while being in attached to the balloon made the Arduino turn on and off </a:t>
            </a:r>
            <a:endParaRPr lang="en-US" dirty="0"/>
          </a:p>
        </p:txBody>
      </p:sp>
      <p:sp>
        <p:nvSpPr>
          <p:cNvPr id="4" name="Slide Number Placeholder 3"/>
          <p:cNvSpPr>
            <a:spLocks noGrp="1"/>
          </p:cNvSpPr>
          <p:nvPr>
            <p:ph type="sldNum" sz="quarter" idx="10"/>
          </p:nvPr>
        </p:nvSpPr>
        <p:spPr/>
        <p:txBody>
          <a:bodyPr/>
          <a:lstStyle/>
          <a:p>
            <a:fld id="{9E3DF1B5-A561-49A9-AE72-42348226CCEA}" type="slidenum">
              <a:rPr lang="en-US" smtClean="0"/>
              <a:t>22</a:t>
            </a:fld>
            <a:endParaRPr lang="en-US"/>
          </a:p>
        </p:txBody>
      </p:sp>
    </p:spTree>
    <p:extLst>
      <p:ext uri="{BB962C8B-B14F-4D97-AF65-F5344CB8AC3E}">
        <p14:creationId xmlns:p14="http://schemas.microsoft.com/office/powerpoint/2010/main" val="209856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098951A-4F84-435B-8939-9893539F63DE}" type="datetimeFigureOut">
              <a:rPr lang="en-US" smtClean="0"/>
              <a:t>4/6/2019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F2E23E-1F0F-4B47-A003-BD8DCBEC0D3D}" type="slidenum">
              <a:rPr lang="en-US" smtClean="0"/>
              <a:t>‹#›</a:t>
            </a:fld>
            <a:endParaRPr lang="en-US"/>
          </a:p>
        </p:txBody>
      </p:sp>
    </p:spTree>
    <p:extLst>
      <p:ext uri="{BB962C8B-B14F-4D97-AF65-F5344CB8AC3E}">
        <p14:creationId xmlns:p14="http://schemas.microsoft.com/office/powerpoint/2010/main" val="3238439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98951A-4F84-435B-8939-9893539F63DE}" type="datetimeFigureOut">
              <a:rPr lang="en-US" smtClean="0"/>
              <a:t>4/6/2019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F2E23E-1F0F-4B47-A003-BD8DCBEC0D3D}" type="slidenum">
              <a:rPr lang="en-US" smtClean="0"/>
              <a:t>‹#›</a:t>
            </a:fld>
            <a:endParaRPr lang="en-US"/>
          </a:p>
        </p:txBody>
      </p:sp>
    </p:spTree>
    <p:extLst>
      <p:ext uri="{BB962C8B-B14F-4D97-AF65-F5344CB8AC3E}">
        <p14:creationId xmlns:p14="http://schemas.microsoft.com/office/powerpoint/2010/main" val="3308818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98951A-4F84-435B-8939-9893539F63DE}" type="datetimeFigureOut">
              <a:rPr lang="en-US" smtClean="0"/>
              <a:t>4/6/2019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F2E23E-1F0F-4B47-A003-BD8DCBEC0D3D}" type="slidenum">
              <a:rPr lang="en-US" smtClean="0"/>
              <a:t>‹#›</a:t>
            </a:fld>
            <a:endParaRPr lang="en-US"/>
          </a:p>
        </p:txBody>
      </p:sp>
    </p:spTree>
    <p:extLst>
      <p:ext uri="{BB962C8B-B14F-4D97-AF65-F5344CB8AC3E}">
        <p14:creationId xmlns:p14="http://schemas.microsoft.com/office/powerpoint/2010/main" val="1393734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49"/>
        <p:cNvGrpSpPr/>
        <p:nvPr/>
      </p:nvGrpSpPr>
      <p:grpSpPr>
        <a:xfrm>
          <a:off x="0" y="0"/>
          <a:ext cx="0" cy="0"/>
          <a:chOff x="0" y="0"/>
          <a:chExt cx="0" cy="0"/>
        </a:xfrm>
      </p:grpSpPr>
      <p:sp>
        <p:nvSpPr>
          <p:cNvPr id="50" name="Google Shape;50;p4"/>
          <p:cNvSpPr/>
          <p:nvPr/>
        </p:nvSpPr>
        <p:spPr>
          <a:xfrm flipH="1">
            <a:off x="4776800" y="2067600"/>
            <a:ext cx="7415200" cy="4790400"/>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4"/>
          <p:cNvSpPr/>
          <p:nvPr/>
        </p:nvSpPr>
        <p:spPr>
          <a:xfrm>
            <a:off x="41" y="3766000"/>
            <a:ext cx="9827200" cy="3092000"/>
          </a:xfrm>
          <a:prstGeom prst="rtTriangl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4"/>
          <p:cNvSpPr/>
          <p:nvPr/>
        </p:nvSpPr>
        <p:spPr>
          <a:xfrm>
            <a:off x="270967" y="275000"/>
            <a:ext cx="116500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4"/>
          <p:cNvSpPr txBox="1">
            <a:spLocks noGrp="1"/>
          </p:cNvSpPr>
          <p:nvPr>
            <p:ph type="title"/>
          </p:nvPr>
        </p:nvSpPr>
        <p:spPr>
          <a:xfrm>
            <a:off x="1092200" y="1127467"/>
            <a:ext cx="10007600" cy="1272800"/>
          </a:xfrm>
          <a:prstGeom prst="rect">
            <a:avLst/>
          </a:prstGeom>
        </p:spPr>
        <p:txBody>
          <a:bodyPr spcFirstLastPara="1" wrap="square" lIns="91425" tIns="91425" rIns="91425" bIns="91425" anchor="t" anchorCtr="0"/>
          <a:lstStyle>
            <a:lvl1pPr lvl="0">
              <a:spcBef>
                <a:spcPts val="0"/>
              </a:spcBef>
              <a:spcAft>
                <a:spcPts val="0"/>
              </a:spcAft>
              <a:buSzPts val="3000"/>
              <a:buNone/>
              <a:defRPr sz="4000"/>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endParaRPr/>
          </a:p>
        </p:txBody>
      </p:sp>
      <p:sp>
        <p:nvSpPr>
          <p:cNvPr id="54" name="Google Shape;54;p4"/>
          <p:cNvSpPr txBox="1">
            <a:spLocks noGrp="1"/>
          </p:cNvSpPr>
          <p:nvPr>
            <p:ph type="body" idx="1"/>
          </p:nvPr>
        </p:nvSpPr>
        <p:spPr>
          <a:xfrm>
            <a:off x="1092200" y="2654300"/>
            <a:ext cx="10007600" cy="3264000"/>
          </a:xfrm>
          <a:prstGeom prst="rect">
            <a:avLst/>
          </a:prstGeom>
        </p:spPr>
        <p:txBody>
          <a:bodyPr spcFirstLastPara="1" wrap="square" lIns="91425" tIns="91425" rIns="91425" bIns="91425" anchor="t" anchorCtr="0"/>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a:p>
        </p:txBody>
      </p:sp>
      <p:sp>
        <p:nvSpPr>
          <p:cNvPr id="55" name="Google Shape;55;p4"/>
          <p:cNvSpPr txBox="1">
            <a:spLocks noGrp="1"/>
          </p:cNvSpPr>
          <p:nvPr>
            <p:ph type="sldNum" idx="12"/>
          </p:nvPr>
        </p:nvSpPr>
        <p:spPr>
          <a:xfrm>
            <a:off x="11187645" y="6058224"/>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az" smtClean="0"/>
              <a:pPr/>
              <a:t>‹#›</a:t>
            </a:fld>
            <a:endParaRPr lang="az"/>
          </a:p>
        </p:txBody>
      </p:sp>
    </p:spTree>
    <p:extLst>
      <p:ext uri="{BB962C8B-B14F-4D97-AF65-F5344CB8AC3E}">
        <p14:creationId xmlns:p14="http://schemas.microsoft.com/office/powerpoint/2010/main" val="2607292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98951A-4F84-435B-8939-9893539F63DE}" type="datetimeFigureOut">
              <a:rPr lang="en-US" smtClean="0"/>
              <a:t>4/6/2019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F2E23E-1F0F-4B47-A003-BD8DCBEC0D3D}" type="slidenum">
              <a:rPr lang="en-US" smtClean="0"/>
              <a:t>‹#›</a:t>
            </a:fld>
            <a:endParaRPr lang="en-US"/>
          </a:p>
        </p:txBody>
      </p:sp>
    </p:spTree>
    <p:extLst>
      <p:ext uri="{BB962C8B-B14F-4D97-AF65-F5344CB8AC3E}">
        <p14:creationId xmlns:p14="http://schemas.microsoft.com/office/powerpoint/2010/main" val="1962555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98951A-4F84-435B-8939-9893539F63DE}" type="datetimeFigureOut">
              <a:rPr lang="en-US" smtClean="0"/>
              <a:t>4/6/2019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F2E23E-1F0F-4B47-A003-BD8DCBEC0D3D}" type="slidenum">
              <a:rPr lang="en-US" smtClean="0"/>
              <a:t>‹#›</a:t>
            </a:fld>
            <a:endParaRPr lang="en-US"/>
          </a:p>
        </p:txBody>
      </p:sp>
    </p:spTree>
    <p:extLst>
      <p:ext uri="{BB962C8B-B14F-4D97-AF65-F5344CB8AC3E}">
        <p14:creationId xmlns:p14="http://schemas.microsoft.com/office/powerpoint/2010/main" val="3278850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098951A-4F84-435B-8939-9893539F63DE}" type="datetimeFigureOut">
              <a:rPr lang="en-US" smtClean="0"/>
              <a:t>4/6/2019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F2E23E-1F0F-4B47-A003-BD8DCBEC0D3D}" type="slidenum">
              <a:rPr lang="en-US" smtClean="0"/>
              <a:t>‹#›</a:t>
            </a:fld>
            <a:endParaRPr lang="en-US"/>
          </a:p>
        </p:txBody>
      </p:sp>
    </p:spTree>
    <p:extLst>
      <p:ext uri="{BB962C8B-B14F-4D97-AF65-F5344CB8AC3E}">
        <p14:creationId xmlns:p14="http://schemas.microsoft.com/office/powerpoint/2010/main" val="1599761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98951A-4F84-435B-8939-9893539F63DE}" type="datetimeFigureOut">
              <a:rPr lang="en-US" smtClean="0"/>
              <a:t>4/6/2019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F2E23E-1F0F-4B47-A003-BD8DCBEC0D3D}" type="slidenum">
              <a:rPr lang="en-US" smtClean="0"/>
              <a:t>‹#›</a:t>
            </a:fld>
            <a:endParaRPr lang="en-US"/>
          </a:p>
        </p:txBody>
      </p:sp>
    </p:spTree>
    <p:extLst>
      <p:ext uri="{BB962C8B-B14F-4D97-AF65-F5344CB8AC3E}">
        <p14:creationId xmlns:p14="http://schemas.microsoft.com/office/powerpoint/2010/main" val="1927586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098951A-4F84-435B-8939-9893539F63DE}" type="datetimeFigureOut">
              <a:rPr lang="en-US" smtClean="0"/>
              <a:t>4/6/2019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F2E23E-1F0F-4B47-A003-BD8DCBEC0D3D}" type="slidenum">
              <a:rPr lang="en-US" smtClean="0"/>
              <a:t>‹#›</a:t>
            </a:fld>
            <a:endParaRPr lang="en-US"/>
          </a:p>
        </p:txBody>
      </p:sp>
    </p:spTree>
    <p:extLst>
      <p:ext uri="{BB962C8B-B14F-4D97-AF65-F5344CB8AC3E}">
        <p14:creationId xmlns:p14="http://schemas.microsoft.com/office/powerpoint/2010/main" val="3646725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98951A-4F84-435B-8939-9893539F63DE}" type="datetimeFigureOut">
              <a:rPr lang="en-US" smtClean="0"/>
              <a:t>4/6/2019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F2E23E-1F0F-4B47-A003-BD8DCBEC0D3D}" type="slidenum">
              <a:rPr lang="en-US" smtClean="0"/>
              <a:t>‹#›</a:t>
            </a:fld>
            <a:endParaRPr lang="en-US"/>
          </a:p>
        </p:txBody>
      </p:sp>
    </p:spTree>
    <p:extLst>
      <p:ext uri="{BB962C8B-B14F-4D97-AF65-F5344CB8AC3E}">
        <p14:creationId xmlns:p14="http://schemas.microsoft.com/office/powerpoint/2010/main" val="882124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098951A-4F84-435B-8939-9893539F63DE}" type="datetimeFigureOut">
              <a:rPr lang="en-US" smtClean="0"/>
              <a:t>4/6/2019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F2E23E-1F0F-4B47-A003-BD8DCBEC0D3D}" type="slidenum">
              <a:rPr lang="en-US" smtClean="0"/>
              <a:t>‹#›</a:t>
            </a:fld>
            <a:endParaRPr lang="en-US"/>
          </a:p>
        </p:txBody>
      </p:sp>
    </p:spTree>
    <p:extLst>
      <p:ext uri="{BB962C8B-B14F-4D97-AF65-F5344CB8AC3E}">
        <p14:creationId xmlns:p14="http://schemas.microsoft.com/office/powerpoint/2010/main" val="1588566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098951A-4F84-435B-8939-9893539F63DE}" type="datetimeFigureOut">
              <a:rPr lang="en-US" smtClean="0"/>
              <a:t>4/6/2019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F2E23E-1F0F-4B47-A003-BD8DCBEC0D3D}" type="slidenum">
              <a:rPr lang="en-US" smtClean="0"/>
              <a:t>‹#›</a:t>
            </a:fld>
            <a:endParaRPr lang="en-US"/>
          </a:p>
        </p:txBody>
      </p:sp>
    </p:spTree>
    <p:extLst>
      <p:ext uri="{BB962C8B-B14F-4D97-AF65-F5344CB8AC3E}">
        <p14:creationId xmlns:p14="http://schemas.microsoft.com/office/powerpoint/2010/main" val="845455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98951A-4F84-435B-8939-9893539F63DE}" type="datetimeFigureOut">
              <a:rPr lang="en-US" smtClean="0"/>
              <a:t>4/6/2019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F2E23E-1F0F-4B47-A003-BD8DCBEC0D3D}" type="slidenum">
              <a:rPr lang="en-US" smtClean="0"/>
              <a:t>‹#›</a:t>
            </a:fld>
            <a:endParaRPr lang="en-US"/>
          </a:p>
        </p:txBody>
      </p:sp>
    </p:spTree>
    <p:extLst>
      <p:ext uri="{BB962C8B-B14F-4D97-AF65-F5344CB8AC3E}">
        <p14:creationId xmlns:p14="http://schemas.microsoft.com/office/powerpoint/2010/main" val="127084157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jpe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gi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jpe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127"/>
        <p:cNvGrpSpPr/>
        <p:nvPr/>
      </p:nvGrpSpPr>
      <p:grpSpPr>
        <a:xfrm>
          <a:off x="0" y="0"/>
          <a:ext cx="0" cy="0"/>
          <a:chOff x="0" y="0"/>
          <a:chExt cx="0" cy="0"/>
        </a:xfrm>
      </p:grpSpPr>
      <p:sp>
        <p:nvSpPr>
          <p:cNvPr id="128" name="Google Shape;128;p13"/>
          <p:cNvSpPr txBox="1">
            <a:spLocks noGrp="1"/>
          </p:cNvSpPr>
          <p:nvPr>
            <p:ph type="ctrTitle"/>
          </p:nvPr>
        </p:nvSpPr>
        <p:spPr>
          <a:xfrm>
            <a:off x="117392" y="478183"/>
            <a:ext cx="11957217" cy="3225600"/>
          </a:xfrm>
          <a:prstGeom prst="rect">
            <a:avLst/>
          </a:prstGeom>
        </p:spPr>
        <p:txBody>
          <a:bodyPr spcFirstLastPara="1" vert="horz" wrap="square" lIns="121900" tIns="121900" rIns="121900" bIns="121900" rtlCol="0" anchor="ctr" anchorCtr="0">
            <a:noAutofit/>
          </a:bodyPr>
          <a:lstStyle/>
          <a:p>
            <a:pPr>
              <a:spcBef>
                <a:spcPts val="0"/>
              </a:spcBef>
            </a:pPr>
            <a:r>
              <a:rPr lang="en-US" dirty="0" smtClean="0"/>
              <a:t>H</a:t>
            </a:r>
            <a:r>
              <a:rPr lang="az" dirty="0" smtClean="0"/>
              <a:t>igh </a:t>
            </a:r>
            <a:r>
              <a:rPr lang="en-US" dirty="0"/>
              <a:t>a</a:t>
            </a:r>
            <a:r>
              <a:rPr lang="az" dirty="0" smtClean="0"/>
              <a:t>ltitude </a:t>
            </a:r>
            <a:r>
              <a:rPr lang="en-US" dirty="0" smtClean="0"/>
              <a:t>environmental surveys above the Navajo Nation</a:t>
            </a:r>
            <a:endParaRPr dirty="0"/>
          </a:p>
        </p:txBody>
      </p:sp>
      <p:pic>
        <p:nvPicPr>
          <p:cNvPr id="1028" name="Picture 4" descr="Related imag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7392" y="3986995"/>
            <a:ext cx="1811770" cy="2804041"/>
          </a:xfrm>
          <a:prstGeom prst="rect">
            <a:avLst/>
          </a:prstGeom>
          <a:noFill/>
          <a:extLst>
            <a:ext uri="{909E8E84-426E-40DD-AFC4-6F175D3DCCD1}">
              <a14:hiddenFill xmlns:a14="http://schemas.microsoft.com/office/drawing/2010/main">
                <a:solidFill>
                  <a:srgbClr val="FFFFFF"/>
                </a:solidFill>
              </a14:hiddenFill>
            </a:ext>
          </a:extLst>
        </p:spPr>
      </p:pic>
      <p:pic>
        <p:nvPicPr>
          <p:cNvPr id="7" name="Google Shape;137;p14"/>
          <p:cNvPicPr preferRelativeResize="0">
            <a:picLocks noChangeAspect="1"/>
          </p:cNvPicPr>
          <p:nvPr/>
        </p:nvPicPr>
        <p:blipFill>
          <a:blip r:embed="rId4">
            <a:alphaModFix/>
          </a:blip>
          <a:stretch>
            <a:fillRect/>
          </a:stretch>
        </p:blipFill>
        <p:spPr>
          <a:xfrm>
            <a:off x="9270544" y="3986995"/>
            <a:ext cx="2804065" cy="2804041"/>
          </a:xfrm>
          <a:prstGeom prst="rect">
            <a:avLst/>
          </a:prstGeom>
          <a:noFill/>
          <a:ln>
            <a:noFill/>
          </a:ln>
        </p:spPr>
      </p:pic>
    </p:spTree>
    <p:extLst>
      <p:ext uri="{BB962C8B-B14F-4D97-AF65-F5344CB8AC3E}">
        <p14:creationId xmlns:p14="http://schemas.microsoft.com/office/powerpoint/2010/main" val="35060578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DAC744C-4B21-4EE6-83AF-3900B410F64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5330" y="4276651"/>
            <a:ext cx="2116265" cy="2396104"/>
          </a:xfrm>
          <a:prstGeom prst="rect">
            <a:avLst/>
          </a:prstGeom>
        </p:spPr>
      </p:pic>
      <p:sp>
        <p:nvSpPr>
          <p:cNvPr id="6" name="TextBox 5"/>
          <p:cNvSpPr txBox="1"/>
          <p:nvPr/>
        </p:nvSpPr>
        <p:spPr>
          <a:xfrm>
            <a:off x="8282152" y="1010485"/>
            <a:ext cx="2840391" cy="3353959"/>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4800" b="1" kern="1200" baseline="-25000" dirty="0">
              <a:solidFill>
                <a:srgbClr val="FFFFFF"/>
              </a:solidFill>
              <a:latin typeface="+mj-lt"/>
              <a:ea typeface="+mj-ea"/>
              <a:cs typeface="+mj-cs"/>
            </a:endParaRPr>
          </a:p>
        </p:txBody>
      </p:sp>
      <p:sp>
        <p:nvSpPr>
          <p:cNvPr id="9" name="TextBox 8"/>
          <p:cNvSpPr txBox="1"/>
          <p:nvPr/>
        </p:nvSpPr>
        <p:spPr>
          <a:xfrm>
            <a:off x="4264425" y="1935113"/>
            <a:ext cx="4447780" cy="907941"/>
          </a:xfrm>
          <a:prstGeom prst="rect">
            <a:avLst/>
          </a:prstGeom>
          <a:noFill/>
        </p:spPr>
        <p:txBody>
          <a:bodyPr wrap="square" rtlCol="0">
            <a:spAutoFit/>
          </a:bodyPr>
          <a:lstStyle/>
          <a:p>
            <a:pPr>
              <a:spcAft>
                <a:spcPts val="600"/>
              </a:spcAft>
            </a:pPr>
            <a:endParaRPr lang="nv-Latn-001" sz="2400"/>
          </a:p>
          <a:p>
            <a:pPr lvl="1">
              <a:spcAft>
                <a:spcPts val="600"/>
              </a:spcAft>
            </a:pPr>
            <a:endParaRPr lang="en-US" sz="2400"/>
          </a:p>
        </p:txBody>
      </p:sp>
      <p:pic>
        <p:nvPicPr>
          <p:cNvPr id="18" name="Picture 17" descr="A close up of a device&#10;&#10;Description automatically generated">
            <a:extLst>
              <a:ext uri="{FF2B5EF4-FFF2-40B4-BE49-F238E27FC236}">
                <a16:creationId xmlns:a16="http://schemas.microsoft.com/office/drawing/2014/main" id="{02F4C1AA-D2D2-4FEF-85C1-2E14766E08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40140" y="4276651"/>
            <a:ext cx="3194806" cy="2396104"/>
          </a:xfrm>
          <a:prstGeom prst="rect">
            <a:avLst/>
          </a:prstGeom>
        </p:spPr>
      </p:pic>
      <p:pic>
        <p:nvPicPr>
          <p:cNvPr id="21" name="Picture 20" descr="A circuit board&#10;&#10;Description automatically generated">
            <a:extLst>
              <a:ext uri="{FF2B5EF4-FFF2-40B4-BE49-F238E27FC236}">
                <a16:creationId xmlns:a16="http://schemas.microsoft.com/office/drawing/2014/main" id="{5117151A-19E1-48D1-8B88-6E72097F17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65253" y="4276651"/>
            <a:ext cx="2191907" cy="2396311"/>
          </a:xfrm>
          <a:prstGeom prst="rect">
            <a:avLst/>
          </a:prstGeom>
        </p:spPr>
      </p:pic>
      <p:pic>
        <p:nvPicPr>
          <p:cNvPr id="23" name="Picture 22" descr="A picture containing sitting, indoor&#10;&#10;Description automatically generated">
            <a:extLst>
              <a:ext uri="{FF2B5EF4-FFF2-40B4-BE49-F238E27FC236}">
                <a16:creationId xmlns:a16="http://schemas.microsoft.com/office/drawing/2014/main" id="{97096133-7C67-4258-BC56-44CAC3D5086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86993" y="1814557"/>
            <a:ext cx="2018064" cy="2197580"/>
          </a:xfrm>
          <a:prstGeom prst="rect">
            <a:avLst/>
          </a:prstGeom>
        </p:spPr>
      </p:pic>
      <p:pic>
        <p:nvPicPr>
          <p:cNvPr id="27" name="Picture 26">
            <a:extLst>
              <a:ext uri="{FF2B5EF4-FFF2-40B4-BE49-F238E27FC236}">
                <a16:creationId xmlns:a16="http://schemas.microsoft.com/office/drawing/2014/main" id="{14981945-7588-484C-841A-C25EDF36D1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05478" y="4276651"/>
            <a:ext cx="2320346" cy="2396310"/>
          </a:xfrm>
          <a:prstGeom prst="rect">
            <a:avLst/>
          </a:prstGeom>
        </p:spPr>
      </p:pic>
      <p:sp>
        <p:nvSpPr>
          <p:cNvPr id="29" name="TextBox 28">
            <a:extLst>
              <a:ext uri="{FF2B5EF4-FFF2-40B4-BE49-F238E27FC236}">
                <a16:creationId xmlns:a16="http://schemas.microsoft.com/office/drawing/2014/main" id="{F64E882E-9BB8-49A2-85A5-574C982B48F5}"/>
              </a:ext>
            </a:extLst>
          </p:cNvPr>
          <p:cNvSpPr txBox="1"/>
          <p:nvPr/>
        </p:nvSpPr>
        <p:spPr>
          <a:xfrm>
            <a:off x="3176833" y="1630837"/>
            <a:ext cx="184731" cy="369332"/>
          </a:xfrm>
          <a:prstGeom prst="rect">
            <a:avLst/>
          </a:prstGeom>
          <a:noFill/>
        </p:spPr>
        <p:txBody>
          <a:bodyPr wrap="none" rtlCol="0">
            <a:spAutoFit/>
          </a:bodyPr>
          <a:lstStyle/>
          <a:p>
            <a:endParaRPr lang="en-US" dirty="0"/>
          </a:p>
        </p:txBody>
      </p:sp>
      <p:sp>
        <p:nvSpPr>
          <p:cNvPr id="35" name="TextBox 34">
            <a:extLst>
              <a:ext uri="{FF2B5EF4-FFF2-40B4-BE49-F238E27FC236}">
                <a16:creationId xmlns:a16="http://schemas.microsoft.com/office/drawing/2014/main" id="{25753305-F7C4-4C2B-B16D-221042BF704B}"/>
              </a:ext>
            </a:extLst>
          </p:cNvPr>
          <p:cNvSpPr txBox="1"/>
          <p:nvPr/>
        </p:nvSpPr>
        <p:spPr>
          <a:xfrm>
            <a:off x="3065253" y="239749"/>
            <a:ext cx="5608889" cy="646331"/>
          </a:xfrm>
          <a:prstGeom prst="rect">
            <a:avLst/>
          </a:prstGeom>
          <a:noFill/>
        </p:spPr>
        <p:txBody>
          <a:bodyPr wrap="square" rtlCol="0">
            <a:spAutoFit/>
          </a:bodyPr>
          <a:lstStyle/>
          <a:p>
            <a:pPr algn="ctr"/>
            <a:r>
              <a:rPr lang="nv-Latn-001" sz="3600" b="1" dirty="0"/>
              <a:t>C</a:t>
            </a:r>
            <a:r>
              <a:rPr lang="en-US" sz="3600" b="1" dirty="0"/>
              <a:t>o</a:t>
            </a:r>
            <a:r>
              <a:rPr lang="nv-Latn-001" sz="3600" b="1" dirty="0"/>
              <a:t>n</a:t>
            </a:r>
            <a:r>
              <a:rPr lang="en-US" sz="3600" b="1" dirty="0"/>
              <a:t>s</a:t>
            </a:r>
            <a:r>
              <a:rPr lang="nv-Latn-001" sz="3600" b="1" dirty="0"/>
              <a:t>t</a:t>
            </a:r>
            <a:r>
              <a:rPr lang="en-US" sz="3600" b="1" dirty="0"/>
              <a:t>r</a:t>
            </a:r>
            <a:r>
              <a:rPr lang="nv-Latn-001" sz="3600" b="1" dirty="0"/>
              <a:t>u</a:t>
            </a:r>
            <a:r>
              <a:rPr lang="en-US" sz="3600" b="1" dirty="0"/>
              <a:t>c</a:t>
            </a:r>
            <a:r>
              <a:rPr lang="nv-Latn-001" sz="3600" b="1" dirty="0"/>
              <a:t>t</a:t>
            </a:r>
            <a:r>
              <a:rPr lang="en-US" sz="3600" b="1" dirty="0" err="1"/>
              <a:t>i</a:t>
            </a:r>
            <a:r>
              <a:rPr lang="nv-Latn-001" sz="3600" b="1" dirty="0"/>
              <a:t>o</a:t>
            </a:r>
            <a:r>
              <a:rPr lang="en-US" sz="3600" b="1" dirty="0"/>
              <a:t>n</a:t>
            </a:r>
            <a:r>
              <a:rPr lang="nv-Latn-001" sz="3600" b="1" dirty="0"/>
              <a:t> </a:t>
            </a:r>
            <a:r>
              <a:rPr lang="en-US" sz="3600" b="1" dirty="0"/>
              <a:t>o</a:t>
            </a:r>
            <a:r>
              <a:rPr lang="nv-Latn-001" sz="3600" b="1" dirty="0"/>
              <a:t>f </a:t>
            </a:r>
            <a:r>
              <a:rPr lang="en-US" sz="3600" b="1" dirty="0"/>
              <a:t>P</a:t>
            </a:r>
            <a:r>
              <a:rPr lang="nv-Latn-001" sz="3600" b="1" dirty="0"/>
              <a:t>a</a:t>
            </a:r>
            <a:r>
              <a:rPr lang="en-US" sz="3600" b="1" dirty="0"/>
              <a:t>y</a:t>
            </a:r>
            <a:r>
              <a:rPr lang="nv-Latn-001" sz="3600" b="1" dirty="0"/>
              <a:t>l</a:t>
            </a:r>
            <a:r>
              <a:rPr lang="en-US" sz="3600" b="1" dirty="0"/>
              <a:t>o</a:t>
            </a:r>
            <a:r>
              <a:rPr lang="nv-Latn-001" sz="3600" b="1" dirty="0"/>
              <a:t>a</a:t>
            </a:r>
            <a:r>
              <a:rPr lang="en-US" sz="3600" b="1" dirty="0"/>
              <a:t>d</a:t>
            </a:r>
          </a:p>
        </p:txBody>
      </p:sp>
      <p:sp>
        <p:nvSpPr>
          <p:cNvPr id="36" name="TextBox 35">
            <a:extLst>
              <a:ext uri="{FF2B5EF4-FFF2-40B4-BE49-F238E27FC236}">
                <a16:creationId xmlns:a16="http://schemas.microsoft.com/office/drawing/2014/main" id="{56EE7234-D104-469F-B9F1-4B8A05EC9BC2}"/>
              </a:ext>
            </a:extLst>
          </p:cNvPr>
          <p:cNvSpPr txBox="1"/>
          <p:nvPr/>
        </p:nvSpPr>
        <p:spPr>
          <a:xfrm>
            <a:off x="360218" y="1070485"/>
            <a:ext cx="10861964" cy="3046988"/>
          </a:xfrm>
          <a:prstGeom prst="rect">
            <a:avLst/>
          </a:prstGeom>
          <a:noFill/>
        </p:spPr>
        <p:txBody>
          <a:bodyPr wrap="square" rtlCol="0">
            <a:spAutoFit/>
          </a:bodyPr>
          <a:lstStyle/>
          <a:p>
            <a:pPr marL="285750" indent="-285750">
              <a:buFont typeface="Arial" panose="020B0604020202020204" pitchFamily="34" charset="0"/>
              <a:buChar char="•"/>
            </a:pPr>
            <a:r>
              <a:rPr lang="nv-Latn-001" sz="2400" dirty="0"/>
              <a:t>Arduino </a:t>
            </a:r>
            <a:r>
              <a:rPr lang="en-US" sz="2400" dirty="0"/>
              <a:t>S</a:t>
            </a:r>
            <a:r>
              <a:rPr lang="nv-Latn-001" sz="2400" dirty="0"/>
              <a:t>o</a:t>
            </a:r>
            <a:r>
              <a:rPr lang="en-US" sz="2400" dirty="0"/>
              <a:t>f</a:t>
            </a:r>
            <a:r>
              <a:rPr lang="nv-Latn-001" sz="2400" dirty="0"/>
              <a:t>t</a:t>
            </a:r>
            <a:r>
              <a:rPr lang="en-US" sz="2400" dirty="0"/>
              <a:t>w</a:t>
            </a:r>
            <a:r>
              <a:rPr lang="nv-Latn-001" sz="2400" dirty="0"/>
              <a:t>a</a:t>
            </a:r>
            <a:r>
              <a:rPr lang="en-US" sz="2400" dirty="0"/>
              <a:t>r</a:t>
            </a:r>
            <a:r>
              <a:rPr lang="nv-Latn-001" sz="2400" dirty="0"/>
              <a:t>e 1.8.9 (</a:t>
            </a:r>
            <a:r>
              <a:rPr lang="en-US" sz="2400" dirty="0"/>
              <a:t>I</a:t>
            </a:r>
            <a:r>
              <a:rPr lang="nv-Latn-001" sz="2400" dirty="0"/>
              <a:t>D</a:t>
            </a:r>
            <a:r>
              <a:rPr lang="en-US" sz="2400" dirty="0"/>
              <a:t>E</a:t>
            </a:r>
            <a:r>
              <a:rPr lang="nv-Latn-001" sz="2400" dirty="0"/>
              <a:t>)  </a:t>
            </a:r>
          </a:p>
          <a:p>
            <a:pPr marL="285750" indent="-285750">
              <a:buFont typeface="Arial" panose="020B0604020202020204" pitchFamily="34" charset="0"/>
              <a:buChar char="•"/>
            </a:pPr>
            <a:r>
              <a:rPr lang="nv-Latn-001" sz="2400" dirty="0" smtClean="0"/>
              <a:t>UV </a:t>
            </a:r>
            <a:r>
              <a:rPr lang="nv-Latn-001" sz="2400" dirty="0"/>
              <a:t>Sensor and SD Break</a:t>
            </a:r>
            <a:r>
              <a:rPr lang="en-US" sz="2400" dirty="0"/>
              <a:t>o</a:t>
            </a:r>
            <a:r>
              <a:rPr lang="nv-Latn-001" sz="2400" dirty="0"/>
              <a:t>u</a:t>
            </a:r>
            <a:r>
              <a:rPr lang="en-US" sz="2400" dirty="0"/>
              <a:t>t</a:t>
            </a:r>
            <a:r>
              <a:rPr lang="nv-Latn-001" sz="2400" dirty="0"/>
              <a:t> b</a:t>
            </a:r>
            <a:r>
              <a:rPr lang="en-US" sz="2400" dirty="0"/>
              <a:t>o</a:t>
            </a:r>
            <a:r>
              <a:rPr lang="nv-Latn-001" sz="2400" dirty="0"/>
              <a:t>a</a:t>
            </a:r>
            <a:r>
              <a:rPr lang="en-US" sz="2400" dirty="0"/>
              <a:t>r</a:t>
            </a:r>
            <a:r>
              <a:rPr lang="nv-Latn-001" sz="2400" dirty="0"/>
              <a:t>d </a:t>
            </a:r>
            <a:r>
              <a:rPr lang="en-US" sz="2400" dirty="0"/>
              <a:t>r</a:t>
            </a:r>
            <a:r>
              <a:rPr lang="nv-Latn-001" sz="2400" dirty="0"/>
              <a:t>e</a:t>
            </a:r>
            <a:r>
              <a:rPr lang="en-US" sz="2400" dirty="0"/>
              <a:t>q</a:t>
            </a:r>
            <a:r>
              <a:rPr lang="nv-Latn-001" sz="2400" dirty="0"/>
              <a:t>u</a:t>
            </a:r>
            <a:r>
              <a:rPr lang="en-US" sz="2400" dirty="0" err="1"/>
              <a:t>i</a:t>
            </a:r>
            <a:r>
              <a:rPr lang="nv-Latn-001" sz="2400" dirty="0"/>
              <a:t>r</a:t>
            </a:r>
            <a:r>
              <a:rPr lang="en-US" sz="2400" dirty="0"/>
              <a:t>e</a:t>
            </a:r>
            <a:r>
              <a:rPr lang="nv-Latn-001" sz="2400" dirty="0"/>
              <a:t>d </a:t>
            </a:r>
            <a:r>
              <a:rPr lang="en-US" sz="2400" dirty="0"/>
              <a:t>s</a:t>
            </a:r>
            <a:r>
              <a:rPr lang="nv-Latn-001" sz="2400" dirty="0"/>
              <a:t>o</a:t>
            </a:r>
            <a:r>
              <a:rPr lang="en-US" sz="2400" dirty="0"/>
              <a:t>l</a:t>
            </a:r>
            <a:r>
              <a:rPr lang="nv-Latn-001" sz="2400" dirty="0"/>
              <a:t>d</a:t>
            </a:r>
            <a:r>
              <a:rPr lang="en-US" sz="2400" dirty="0"/>
              <a:t>e</a:t>
            </a:r>
            <a:r>
              <a:rPr lang="nv-Latn-001" sz="2400" dirty="0"/>
              <a:t>r</a:t>
            </a:r>
            <a:r>
              <a:rPr lang="en-US" sz="2400" dirty="0" err="1"/>
              <a:t>i</a:t>
            </a:r>
            <a:r>
              <a:rPr lang="nv-Latn-001" sz="2400" dirty="0"/>
              <a:t>n</a:t>
            </a:r>
            <a:r>
              <a:rPr lang="en-US" sz="2400" dirty="0"/>
              <a:t>g</a:t>
            </a:r>
            <a:endParaRPr lang="nv-Latn-001" sz="2400" dirty="0"/>
          </a:p>
          <a:p>
            <a:pPr marL="285750" indent="-285750">
              <a:buFont typeface="Arial" panose="020B0604020202020204" pitchFamily="34" charset="0"/>
              <a:buChar char="•"/>
            </a:pPr>
            <a:r>
              <a:rPr lang="en-US" sz="2400" dirty="0" smtClean="0"/>
              <a:t>S</a:t>
            </a:r>
            <a:r>
              <a:rPr lang="nv-Latn-001" sz="2400" dirty="0"/>
              <a:t>u</a:t>
            </a:r>
            <a:r>
              <a:rPr lang="en-US" sz="2400" dirty="0"/>
              <a:t>n</a:t>
            </a:r>
            <a:r>
              <a:rPr lang="nv-Latn-001" sz="2400" dirty="0"/>
              <a:t>founder U</a:t>
            </a:r>
            <a:r>
              <a:rPr lang="en-US" sz="2400" dirty="0"/>
              <a:t>N</a:t>
            </a:r>
            <a:r>
              <a:rPr lang="nv-Latn-001" sz="2400" dirty="0"/>
              <a:t>O </a:t>
            </a:r>
            <a:r>
              <a:rPr lang="en-US" sz="2400" dirty="0"/>
              <a:t>R</a:t>
            </a:r>
            <a:r>
              <a:rPr lang="nv-Latn-001" sz="2400" dirty="0"/>
              <a:t>3 </a:t>
            </a:r>
            <a:r>
              <a:rPr lang="en-US" sz="2400" dirty="0"/>
              <a:t>c</a:t>
            </a:r>
            <a:r>
              <a:rPr lang="nv-Latn-001" sz="2400" dirty="0"/>
              <a:t>o</a:t>
            </a:r>
            <a:r>
              <a:rPr lang="en-US" sz="2400" dirty="0"/>
              <a:t>n</a:t>
            </a:r>
            <a:r>
              <a:rPr lang="nv-Latn-001" sz="2400" dirty="0"/>
              <a:t>t</a:t>
            </a:r>
            <a:r>
              <a:rPr lang="en-US" sz="2400" dirty="0"/>
              <a:t>r</a:t>
            </a:r>
            <a:r>
              <a:rPr lang="nv-Latn-001" sz="2400" dirty="0"/>
              <a:t>o</a:t>
            </a:r>
            <a:r>
              <a:rPr lang="en-US" sz="2400" dirty="0"/>
              <a:t>l</a:t>
            </a:r>
            <a:r>
              <a:rPr lang="nv-Latn-001" sz="2400" dirty="0"/>
              <a:t> </a:t>
            </a:r>
            <a:r>
              <a:rPr lang="en-US" sz="2400" dirty="0"/>
              <a:t>b</a:t>
            </a:r>
            <a:r>
              <a:rPr lang="nv-Latn-001" sz="2400" dirty="0"/>
              <a:t>o</a:t>
            </a:r>
            <a:r>
              <a:rPr lang="en-US" sz="2400" dirty="0"/>
              <a:t>a</a:t>
            </a:r>
            <a:r>
              <a:rPr lang="nv-Latn-001" sz="2400" dirty="0"/>
              <a:t>r</a:t>
            </a:r>
            <a:r>
              <a:rPr lang="en-US" sz="2400" dirty="0"/>
              <a:t>d</a:t>
            </a:r>
            <a:endParaRPr lang="nv-Latn-001" sz="2400" dirty="0"/>
          </a:p>
          <a:p>
            <a:pPr marL="285750" indent="-285750">
              <a:buFont typeface="Arial" panose="020B0604020202020204" pitchFamily="34" charset="0"/>
              <a:buChar char="•"/>
            </a:pPr>
            <a:r>
              <a:rPr lang="nv-Latn-001" sz="2400" dirty="0" smtClean="0"/>
              <a:t>Arduino sketch</a:t>
            </a:r>
            <a:r>
              <a:rPr lang="en-US" sz="2400" dirty="0" err="1" smtClean="0"/>
              <a:t>es</a:t>
            </a:r>
            <a:r>
              <a:rPr lang="nv-Latn-001" sz="2400" dirty="0" smtClean="0"/>
              <a:t> </a:t>
            </a:r>
            <a:r>
              <a:rPr lang="en-US" sz="2400" dirty="0"/>
              <a:t>w</a:t>
            </a:r>
            <a:r>
              <a:rPr lang="nv-Latn-001" sz="2400" dirty="0"/>
              <a:t>e</a:t>
            </a:r>
            <a:r>
              <a:rPr lang="en-US" sz="2400" dirty="0"/>
              <a:t>r</a:t>
            </a:r>
            <a:r>
              <a:rPr lang="nv-Latn-001" sz="2400" dirty="0"/>
              <a:t>e </a:t>
            </a:r>
            <a:r>
              <a:rPr lang="en-US" sz="2400" dirty="0"/>
              <a:t>u</a:t>
            </a:r>
            <a:r>
              <a:rPr lang="nv-Latn-001" sz="2400" dirty="0"/>
              <a:t>p</a:t>
            </a:r>
            <a:r>
              <a:rPr lang="en-US" sz="2400" dirty="0"/>
              <a:t>l</a:t>
            </a:r>
            <a:r>
              <a:rPr lang="nv-Latn-001" sz="2400" dirty="0"/>
              <a:t>o</a:t>
            </a:r>
            <a:r>
              <a:rPr lang="en-US" sz="2400" dirty="0"/>
              <a:t>a</a:t>
            </a:r>
            <a:r>
              <a:rPr lang="nv-Latn-001" sz="2400" dirty="0"/>
              <a:t>d</a:t>
            </a:r>
            <a:r>
              <a:rPr lang="en-US" sz="2400" dirty="0"/>
              <a:t>e</a:t>
            </a:r>
            <a:r>
              <a:rPr lang="nv-Latn-001" sz="2400" dirty="0"/>
              <a:t>d </a:t>
            </a:r>
            <a:r>
              <a:rPr lang="en-US" sz="2400" dirty="0"/>
              <a:t>t</a:t>
            </a:r>
            <a:r>
              <a:rPr lang="nv-Latn-001" sz="2400" dirty="0"/>
              <a:t>o </a:t>
            </a:r>
            <a:r>
              <a:rPr lang="en-US" sz="2400" dirty="0" smtClean="0"/>
              <a:t>U</a:t>
            </a:r>
            <a:r>
              <a:rPr lang="nv-Latn-001" sz="2400" dirty="0"/>
              <a:t>N</a:t>
            </a:r>
            <a:r>
              <a:rPr lang="en-US" sz="2400" dirty="0"/>
              <a:t>O</a:t>
            </a:r>
            <a:r>
              <a:rPr lang="nv-Latn-001" sz="2400" dirty="0"/>
              <a:t> </a:t>
            </a:r>
            <a:r>
              <a:rPr lang="en-US" sz="2400" dirty="0"/>
              <a:t>R</a:t>
            </a:r>
            <a:r>
              <a:rPr lang="nv-Latn-001" sz="2400" dirty="0" smtClean="0"/>
              <a:t>3</a:t>
            </a:r>
            <a:endParaRPr lang="nv-Latn-001" sz="2400" dirty="0"/>
          </a:p>
          <a:p>
            <a:pPr marL="285750" indent="-285750">
              <a:buFont typeface="Arial" panose="020B0604020202020204" pitchFamily="34" charset="0"/>
              <a:buChar char="•"/>
            </a:pPr>
            <a:r>
              <a:rPr lang="en-US" sz="2400" dirty="0" smtClean="0"/>
              <a:t>V</a:t>
            </a:r>
            <a:r>
              <a:rPr lang="nv-Latn-001" sz="2400" dirty="0" smtClean="0"/>
              <a:t>e</a:t>
            </a:r>
            <a:r>
              <a:rPr lang="en-US" sz="2400" dirty="0"/>
              <a:t>r</a:t>
            </a:r>
            <a:r>
              <a:rPr lang="nv-Latn-001" sz="2400" dirty="0"/>
              <a:t>i</a:t>
            </a:r>
            <a:r>
              <a:rPr lang="en-US" sz="2400" dirty="0" err="1" smtClean="0"/>
              <a:t>fy</a:t>
            </a:r>
            <a:r>
              <a:rPr lang="en-US" sz="2400" dirty="0" smtClean="0"/>
              <a:t> code and solder wires and</a:t>
            </a:r>
            <a:r>
              <a:rPr lang="nv-Latn-001" sz="2400" dirty="0" smtClean="0"/>
              <a:t> </a:t>
            </a:r>
            <a:r>
              <a:rPr lang="en-US" sz="2400" dirty="0"/>
              <a:t>S</a:t>
            </a:r>
            <a:r>
              <a:rPr lang="nv-Latn-001" sz="2400" dirty="0"/>
              <a:t>D breakout </a:t>
            </a:r>
            <a:r>
              <a:rPr lang="nv-Latn-001" sz="2400" dirty="0" smtClean="0"/>
              <a:t>board</a:t>
            </a:r>
            <a:endParaRPr lang="nv-Latn-001" sz="2400" dirty="0"/>
          </a:p>
          <a:p>
            <a:pPr marL="285750" indent="-285750">
              <a:buFont typeface="Arial" panose="020B0604020202020204" pitchFamily="34" charset="0"/>
              <a:buChar char="•"/>
            </a:pPr>
            <a:r>
              <a:rPr lang="nv-Latn-001" sz="2400" dirty="0"/>
              <a:t>Assemble and secure </a:t>
            </a:r>
            <a:r>
              <a:rPr lang="en-US" sz="2400" dirty="0"/>
              <a:t>c</a:t>
            </a:r>
            <a:r>
              <a:rPr lang="nv-Latn-001" sz="2400" dirty="0"/>
              <a:t>o</a:t>
            </a:r>
            <a:r>
              <a:rPr lang="en-US" sz="2400" dirty="0"/>
              <a:t>n</a:t>
            </a:r>
            <a:r>
              <a:rPr lang="nv-Latn-001" sz="2400" dirty="0"/>
              <a:t>t</a:t>
            </a:r>
            <a:r>
              <a:rPr lang="en-US" sz="2400" dirty="0"/>
              <a:t>r</a:t>
            </a:r>
            <a:r>
              <a:rPr lang="nv-Latn-001" sz="2400" dirty="0"/>
              <a:t>o</a:t>
            </a:r>
            <a:r>
              <a:rPr lang="en-US" sz="2400" dirty="0"/>
              <a:t>l</a:t>
            </a:r>
            <a:r>
              <a:rPr lang="nv-Latn-001" sz="2400" dirty="0"/>
              <a:t> </a:t>
            </a:r>
            <a:r>
              <a:rPr lang="en-US" sz="2400" dirty="0"/>
              <a:t>b</a:t>
            </a:r>
            <a:r>
              <a:rPr lang="nv-Latn-001" sz="2400" dirty="0"/>
              <a:t>o</a:t>
            </a:r>
            <a:r>
              <a:rPr lang="en-US" sz="2400" dirty="0"/>
              <a:t>a</a:t>
            </a:r>
            <a:r>
              <a:rPr lang="nv-Latn-001" sz="2400" dirty="0"/>
              <a:t>r</a:t>
            </a:r>
            <a:r>
              <a:rPr lang="en-US" sz="2400" dirty="0"/>
              <a:t>d</a:t>
            </a:r>
            <a:r>
              <a:rPr lang="nv-Latn-001" sz="2400" dirty="0"/>
              <a:t> </a:t>
            </a:r>
            <a:r>
              <a:rPr lang="en-US" sz="2400" dirty="0"/>
              <a:t>w</a:t>
            </a:r>
            <a:r>
              <a:rPr lang="nv-Latn-001" sz="2400" dirty="0"/>
              <a:t>i</a:t>
            </a:r>
            <a:r>
              <a:rPr lang="en-US" sz="2400" dirty="0"/>
              <a:t>t</a:t>
            </a:r>
            <a:r>
              <a:rPr lang="nv-Latn-001" sz="2400" dirty="0"/>
              <a:t>h </a:t>
            </a:r>
            <a:r>
              <a:rPr lang="en-US" sz="2400" dirty="0"/>
              <a:t>c</a:t>
            </a:r>
            <a:r>
              <a:rPr lang="nv-Latn-001" sz="2400" dirty="0"/>
              <a:t>o</a:t>
            </a:r>
            <a:r>
              <a:rPr lang="en-US" sz="2400" dirty="0"/>
              <a:t>m</a:t>
            </a:r>
            <a:r>
              <a:rPr lang="nv-Latn-001" sz="2400" dirty="0"/>
              <a:t>p</a:t>
            </a:r>
            <a:r>
              <a:rPr lang="en-US" sz="2400" dirty="0"/>
              <a:t>o</a:t>
            </a:r>
            <a:r>
              <a:rPr lang="nv-Latn-001" sz="2400" dirty="0"/>
              <a:t>n</a:t>
            </a:r>
            <a:r>
              <a:rPr lang="en-US" sz="2400" dirty="0"/>
              <a:t>e</a:t>
            </a:r>
            <a:r>
              <a:rPr lang="nv-Latn-001" sz="2400" dirty="0"/>
              <a:t>nts </a:t>
            </a:r>
            <a:endParaRPr lang="en-US" sz="2400" dirty="0" smtClean="0"/>
          </a:p>
          <a:p>
            <a:r>
              <a:rPr lang="en-US" sz="2400" dirty="0" smtClean="0"/>
              <a:t>   </a:t>
            </a:r>
            <a:r>
              <a:rPr lang="nv-Latn-001" sz="2400" dirty="0" smtClean="0"/>
              <a:t>into </a:t>
            </a:r>
            <a:r>
              <a:rPr lang="nv-Latn-001" sz="2400" dirty="0"/>
              <a:t>the </a:t>
            </a:r>
            <a:r>
              <a:rPr lang="nv-Latn-001" sz="2400" dirty="0" smtClean="0"/>
              <a:t>payload </a:t>
            </a:r>
            <a:r>
              <a:rPr lang="nv-Latn-001" sz="2400" dirty="0"/>
              <a:t>box</a:t>
            </a:r>
          </a:p>
          <a:p>
            <a:endParaRPr lang="en-US" sz="2400" dirty="0"/>
          </a:p>
        </p:txBody>
      </p:sp>
    </p:spTree>
    <p:extLst>
      <p:ext uri="{BB962C8B-B14F-4D97-AF65-F5344CB8AC3E}">
        <p14:creationId xmlns:p14="http://schemas.microsoft.com/office/powerpoint/2010/main" val="3214619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6389" y="45494"/>
            <a:ext cx="5141495" cy="982412"/>
          </a:xfrm>
        </p:spPr>
        <p:txBody>
          <a:bodyPr/>
          <a:lstStyle/>
          <a:p>
            <a:pPr algn="ctr"/>
            <a:r>
              <a:rPr lang="en-US" dirty="0" smtClean="0">
                <a:solidFill>
                  <a:schemeClr val="bg1"/>
                </a:solidFill>
              </a:rPr>
              <a:t>The Flight</a:t>
            </a:r>
            <a:endParaRPr lang="en-US" dirty="0">
              <a:solidFill>
                <a:schemeClr val="bg1"/>
              </a:solidFill>
            </a:endParaRPr>
          </a:p>
        </p:txBody>
      </p:sp>
      <p:sp>
        <p:nvSpPr>
          <p:cNvPr id="3" name="Content Placeholder 2"/>
          <p:cNvSpPr>
            <a:spLocks noGrp="1"/>
          </p:cNvSpPr>
          <p:nvPr>
            <p:ph idx="1"/>
          </p:nvPr>
        </p:nvSpPr>
        <p:spPr>
          <a:xfrm>
            <a:off x="5943598" y="1990432"/>
            <a:ext cx="4074695" cy="4351338"/>
          </a:xfrm>
        </p:spPr>
        <p:txBody>
          <a:bodyPr/>
          <a:lstStyle/>
          <a:p>
            <a:r>
              <a:rPr lang="en-US" dirty="0" smtClean="0">
                <a:solidFill>
                  <a:schemeClr val="bg1"/>
                </a:solidFill>
              </a:rPr>
              <a:t>High Altitude balloon filled with Helium</a:t>
            </a:r>
          </a:p>
          <a:p>
            <a:r>
              <a:rPr lang="en-US" dirty="0" smtClean="0">
                <a:solidFill>
                  <a:schemeClr val="bg1"/>
                </a:solidFill>
              </a:rPr>
              <a:t>Pops in the atmosphere around ~91,000 feet</a:t>
            </a:r>
          </a:p>
          <a:p>
            <a:r>
              <a:rPr lang="en-US" dirty="0" smtClean="0">
                <a:solidFill>
                  <a:schemeClr val="bg1"/>
                </a:solidFill>
              </a:rPr>
              <a:t>Takeoff at Dine’ College in Tsaile, AZ</a:t>
            </a:r>
          </a:p>
          <a:p>
            <a:endParaRPr lang="en-US" dirty="0" smtClean="0">
              <a:solidFill>
                <a:schemeClr val="bg1"/>
              </a:solidFill>
            </a:endParaRPr>
          </a:p>
          <a:p>
            <a:endParaRPr lang="en-US" dirty="0" smtClean="0">
              <a:solidFill>
                <a:schemeClr val="bg1"/>
              </a:solidFill>
            </a:endParaRPr>
          </a:p>
        </p:txBody>
      </p:sp>
      <p:pic>
        <p:nvPicPr>
          <p:cNvPr id="5" name="VideoCutter_VideoCutter_VideoCutter_20190326_091949(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8" y="2091736"/>
            <a:ext cx="6110043" cy="3436228"/>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14471" y="2091736"/>
            <a:ext cx="5902038" cy="3436228"/>
          </a:xfrm>
          <a:prstGeom prst="rect">
            <a:avLst/>
          </a:prstGeom>
        </p:spPr>
      </p:pic>
      <p:sp>
        <p:nvSpPr>
          <p:cNvPr id="8" name="Title 1"/>
          <p:cNvSpPr txBox="1">
            <a:spLocks/>
          </p:cNvSpPr>
          <p:nvPr/>
        </p:nvSpPr>
        <p:spPr>
          <a:xfrm>
            <a:off x="18471" y="1027906"/>
            <a:ext cx="6092290" cy="10279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t>Launch</a:t>
            </a:r>
            <a:endParaRPr lang="en-US" dirty="0"/>
          </a:p>
        </p:txBody>
      </p:sp>
      <p:sp>
        <p:nvSpPr>
          <p:cNvPr id="9" name="Title 1"/>
          <p:cNvSpPr txBox="1">
            <a:spLocks/>
          </p:cNvSpPr>
          <p:nvPr/>
        </p:nvSpPr>
        <p:spPr>
          <a:xfrm>
            <a:off x="5924219" y="1027906"/>
            <a:ext cx="6092290" cy="10279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t>Flight path</a:t>
            </a:r>
            <a:endParaRPr lang="en-US" dirty="0"/>
          </a:p>
        </p:txBody>
      </p:sp>
    </p:spTree>
    <p:extLst>
      <p:ext uri="{BB962C8B-B14F-4D97-AF65-F5344CB8AC3E}">
        <p14:creationId xmlns:p14="http://schemas.microsoft.com/office/powerpoint/2010/main" val="38784557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689BFB-7B70-456E-949E-FB54F535EF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22912" y="1393607"/>
            <a:ext cx="6881160" cy="5178072"/>
          </a:xfrm>
          <a:prstGeom prst="rect">
            <a:avLst/>
          </a:prstGeom>
        </p:spPr>
      </p:pic>
      <p:sp>
        <p:nvSpPr>
          <p:cNvPr id="2" name="AutoShape 2" descr="https://mail.dinecollege.edu/owa/service.svc/s/GetFileAttachment?id=AAMkADkyZDM5MGY5LTcwMTMtNDllMS04ODBjLWVjMjQ1MDdiZGM4ZABGAAAAAACf7j3L17cqTIooqZUvi4HkBwB8VZueqEooTb1tIpreZ8t7AGdN%2B6ohAABUL%2BmQIG0BToai68oKOGgTAAC4tf5MAAABEgAQAHZwa6%2Fv%2BX1EtOKit7twANU%3D&amp;isImagePreview=True&amp;X-OWA-CANARY=37J9UlQIB0eONLHUmNa4YtRuwNl5udYIh6svCzXFgqvATqw5dlbfjIBu2z2Xkawxrt5ud_yQK2g.">
            <a:extLst>
              <a:ext uri="{FF2B5EF4-FFF2-40B4-BE49-F238E27FC236}">
                <a16:creationId xmlns:a16="http://schemas.microsoft.com/office/drawing/2014/main" id="{75183049-AEB6-48FE-A073-22F6F39EB8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Google Shape;149;p16"/>
          <p:cNvSpPr txBox="1">
            <a:spLocks/>
          </p:cNvSpPr>
          <p:nvPr/>
        </p:nvSpPr>
        <p:spPr>
          <a:xfrm>
            <a:off x="232156" y="279467"/>
            <a:ext cx="11747407" cy="12728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prstClr val="white"/>
                </a:solidFill>
                <a:effectLst/>
                <a:uLnTx/>
                <a:uFillTx/>
                <a:latin typeface="Arial Black"/>
                <a:ea typeface="+mj-ea"/>
                <a:cs typeface="+mj-cs"/>
              </a:rPr>
              <a:t>Results: UV sensing hardware collected</a:t>
            </a:r>
            <a:r>
              <a:rPr kumimoji="0" lang="en-US" sz="3200" b="0" i="0" u="none" strike="noStrike" kern="1200" cap="none" spc="0" normalizeH="0" noProof="0" dirty="0" smtClean="0">
                <a:ln>
                  <a:noFill/>
                </a:ln>
                <a:solidFill>
                  <a:prstClr val="white"/>
                </a:solidFill>
                <a:effectLst/>
                <a:uLnTx/>
                <a:uFillTx/>
                <a:latin typeface="Arial Black"/>
                <a:ea typeface="+mj-ea"/>
                <a:cs typeface="+mj-cs"/>
              </a:rPr>
              <a:t> little-to-no data</a:t>
            </a:r>
            <a:r>
              <a:rPr kumimoji="0" lang="en-US" sz="3200" b="0" i="0" u="none" strike="noStrike" kern="1200" cap="none" spc="0" normalizeH="0" baseline="0" noProof="0" dirty="0" smtClean="0">
                <a:ln>
                  <a:noFill/>
                </a:ln>
                <a:solidFill>
                  <a:prstClr val="white"/>
                </a:solidFill>
                <a:effectLst/>
                <a:uLnTx/>
                <a:uFillTx/>
                <a:latin typeface="Arial Black"/>
                <a:ea typeface="+mj-ea"/>
                <a:cs typeface="+mj-cs"/>
              </a:rPr>
              <a:t> </a:t>
            </a:r>
            <a:endParaRPr kumimoji="0" lang="en-US" sz="3200" b="0" i="0" u="none" strike="noStrike" kern="1200" cap="none" spc="0" normalizeH="0" baseline="0" noProof="0" dirty="0">
              <a:ln>
                <a:noFill/>
              </a:ln>
              <a:solidFill>
                <a:prstClr val="white"/>
              </a:solidFill>
              <a:effectLst/>
              <a:uLnTx/>
              <a:uFillTx/>
              <a:latin typeface="Arial Black"/>
              <a:ea typeface="+mj-ea"/>
              <a:cs typeface="+mj-cs"/>
            </a:endParaRPr>
          </a:p>
        </p:txBody>
      </p:sp>
      <p:sp>
        <p:nvSpPr>
          <p:cNvPr id="4" name="TextBox 3"/>
          <p:cNvSpPr txBox="1"/>
          <p:nvPr/>
        </p:nvSpPr>
        <p:spPr>
          <a:xfrm>
            <a:off x="461818" y="1552267"/>
            <a:ext cx="3823855" cy="4832092"/>
          </a:xfrm>
          <a:prstGeom prst="rect">
            <a:avLst/>
          </a:prstGeom>
          <a:noFill/>
        </p:spPr>
        <p:txBody>
          <a:bodyPr wrap="square" rtlCol="0">
            <a:spAutoFit/>
          </a:bodyPr>
          <a:lstStyle/>
          <a:p>
            <a:r>
              <a:rPr lang="en-US" sz="2800" dirty="0" smtClean="0">
                <a:solidFill>
                  <a:schemeClr val="bg1"/>
                </a:solidFill>
              </a:rPr>
              <a:t>Worked well in testing:</a:t>
            </a:r>
          </a:p>
          <a:p>
            <a:r>
              <a:rPr lang="en-US" sz="2800" dirty="0" smtClean="0">
                <a:solidFill>
                  <a:schemeClr val="bg1"/>
                </a:solidFill>
              </a:rPr>
              <a:t>  UV sensitivity </a:t>
            </a:r>
          </a:p>
          <a:p>
            <a:r>
              <a:rPr lang="en-US" sz="2800" dirty="0" smtClean="0">
                <a:solidFill>
                  <a:schemeClr val="bg1"/>
                </a:solidFill>
              </a:rPr>
              <a:t>  Data logging </a:t>
            </a:r>
          </a:p>
          <a:p>
            <a:endParaRPr lang="en-US" sz="2800" dirty="0">
              <a:solidFill>
                <a:schemeClr val="bg1"/>
              </a:solidFill>
            </a:endParaRPr>
          </a:p>
          <a:p>
            <a:r>
              <a:rPr lang="en-US" sz="2800" u="sng" dirty="0" smtClean="0">
                <a:solidFill>
                  <a:schemeClr val="bg1"/>
                </a:solidFill>
              </a:rPr>
              <a:t>Potential causes of failure</a:t>
            </a:r>
            <a:r>
              <a:rPr lang="en-US" sz="2800" dirty="0" smtClean="0">
                <a:solidFill>
                  <a:schemeClr val="bg1"/>
                </a:solidFill>
              </a:rPr>
              <a:t>:</a:t>
            </a:r>
          </a:p>
          <a:p>
            <a:pPr marL="342900" indent="-342900">
              <a:buAutoNum type="arabicPeriod"/>
            </a:pPr>
            <a:r>
              <a:rPr lang="en-US" sz="2800" dirty="0" smtClean="0">
                <a:solidFill>
                  <a:schemeClr val="bg1"/>
                </a:solidFill>
              </a:rPr>
              <a:t>Temperature</a:t>
            </a:r>
          </a:p>
          <a:p>
            <a:pPr marL="342900" indent="-342900">
              <a:buAutoNum type="arabicPeriod"/>
            </a:pPr>
            <a:r>
              <a:rPr lang="en-US" sz="2800" dirty="0" smtClean="0">
                <a:solidFill>
                  <a:schemeClr val="bg1"/>
                </a:solidFill>
              </a:rPr>
              <a:t>Physical stress or collisions resulting in hardware shutdown.</a:t>
            </a:r>
          </a:p>
          <a:p>
            <a:pPr marL="342900" indent="-342900">
              <a:buAutoNum type="arabicPeriod"/>
            </a:pPr>
            <a:endParaRPr lang="en-US" sz="2800" dirty="0">
              <a:solidFill>
                <a:schemeClr val="bg1"/>
              </a:solidFill>
            </a:endParaRPr>
          </a:p>
        </p:txBody>
      </p:sp>
    </p:spTree>
    <p:extLst>
      <p:ext uri="{BB962C8B-B14F-4D97-AF65-F5344CB8AC3E}">
        <p14:creationId xmlns:p14="http://schemas.microsoft.com/office/powerpoint/2010/main" val="4030822700"/>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AutoShape 2" descr="https://mail.dinecollege.edu/owa/service.svc/s/GetFileAttachment?id=AAMkADkyZDM5MGY5LTcwMTMtNDllMS04ODBjLWVjMjQ1MDdiZGM4ZABGAAAAAACf7j3L17cqTIooqZUvi4HkBwB8VZueqEooTb1tIpreZ8t7AGdN%2B6ohAABUL%2BmQIG0BToai68oKOGgTAAC4tf5MAAABEgAQAHZwa6%2Fv%2BX1EtOKit7twANU%3D&amp;isImagePreview=True&amp;X-OWA-CANARY=37J9UlQIB0eONLHUmNa4YtRuwNl5udYIh6svCzXFgqvATqw5dlbfjIBu2z2Xkawxrt5ud_yQK2g.">
            <a:extLst>
              <a:ext uri="{FF2B5EF4-FFF2-40B4-BE49-F238E27FC236}">
                <a16:creationId xmlns:a16="http://schemas.microsoft.com/office/drawing/2014/main" id="{75183049-AEB6-48FE-A073-22F6F39EB8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Google Shape;149;p16"/>
          <p:cNvSpPr txBox="1">
            <a:spLocks/>
          </p:cNvSpPr>
          <p:nvPr/>
        </p:nvSpPr>
        <p:spPr>
          <a:xfrm>
            <a:off x="232156" y="279467"/>
            <a:ext cx="11747407" cy="12728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prstClr val="white"/>
                </a:solidFill>
                <a:effectLst/>
                <a:uLnTx/>
                <a:uFillTx/>
                <a:latin typeface="Arial Black"/>
                <a:ea typeface="+mj-ea"/>
                <a:cs typeface="+mj-cs"/>
              </a:rPr>
              <a:t>Results: Geiger counter collected</a:t>
            </a:r>
            <a:r>
              <a:rPr kumimoji="0" lang="en-US" sz="3200" b="0" i="0" u="none" strike="noStrike" kern="1200" cap="none" spc="0" normalizeH="0" noProof="0" dirty="0" smtClean="0">
                <a:ln>
                  <a:noFill/>
                </a:ln>
                <a:solidFill>
                  <a:prstClr val="white"/>
                </a:solidFill>
                <a:effectLst/>
                <a:uLnTx/>
                <a:uFillTx/>
                <a:latin typeface="Arial Black"/>
                <a:ea typeface="+mj-ea"/>
                <a:cs typeface="+mj-cs"/>
              </a:rPr>
              <a:t> no data</a:t>
            </a:r>
            <a:r>
              <a:rPr kumimoji="0" lang="en-US" sz="3200" b="0" i="0" u="none" strike="noStrike" kern="1200" cap="none" spc="0" normalizeH="0" baseline="0" noProof="0" dirty="0" smtClean="0">
                <a:ln>
                  <a:noFill/>
                </a:ln>
                <a:solidFill>
                  <a:prstClr val="white"/>
                </a:solidFill>
                <a:effectLst/>
                <a:uLnTx/>
                <a:uFillTx/>
                <a:latin typeface="Arial Black"/>
                <a:ea typeface="+mj-ea"/>
                <a:cs typeface="+mj-cs"/>
              </a:rPr>
              <a:t> </a:t>
            </a:r>
            <a:endParaRPr kumimoji="0" lang="en-US" sz="3200" b="0" i="0" u="none" strike="noStrike" kern="1200" cap="none" spc="0" normalizeH="0" baseline="0" noProof="0" dirty="0">
              <a:ln>
                <a:noFill/>
              </a:ln>
              <a:solidFill>
                <a:prstClr val="white"/>
              </a:solidFill>
              <a:effectLst/>
              <a:uLnTx/>
              <a:uFillTx/>
              <a:latin typeface="Arial Black"/>
              <a:ea typeface="+mj-ea"/>
              <a:cs typeface="+mj-cs"/>
            </a:endParaRPr>
          </a:p>
        </p:txBody>
      </p:sp>
      <p:sp>
        <p:nvSpPr>
          <p:cNvPr id="4" name="TextBox 3"/>
          <p:cNvSpPr txBox="1"/>
          <p:nvPr/>
        </p:nvSpPr>
        <p:spPr>
          <a:xfrm>
            <a:off x="461818" y="1552267"/>
            <a:ext cx="3823855" cy="4093428"/>
          </a:xfrm>
          <a:prstGeom prst="rect">
            <a:avLst/>
          </a:prstGeom>
          <a:noFill/>
        </p:spPr>
        <p:txBody>
          <a:bodyPr wrap="square" rtlCol="0">
            <a:spAutoFit/>
          </a:bodyPr>
          <a:lstStyle/>
          <a:p>
            <a:r>
              <a:rPr lang="en-US" sz="2800" dirty="0" smtClean="0">
                <a:solidFill>
                  <a:schemeClr val="bg1"/>
                </a:solidFill>
              </a:rPr>
              <a:t>Worked well in 2018 and in testing</a:t>
            </a:r>
          </a:p>
          <a:p>
            <a:endParaRPr lang="en-US" sz="2800" dirty="0">
              <a:solidFill>
                <a:schemeClr val="bg1"/>
              </a:solidFill>
            </a:endParaRPr>
          </a:p>
          <a:p>
            <a:r>
              <a:rPr lang="en-US" sz="2800" u="sng" dirty="0" smtClean="0">
                <a:solidFill>
                  <a:schemeClr val="bg1"/>
                </a:solidFill>
              </a:rPr>
              <a:t>Potential causes of failure</a:t>
            </a:r>
            <a:r>
              <a:rPr lang="en-US" sz="2800" dirty="0" smtClean="0">
                <a:solidFill>
                  <a:schemeClr val="bg1"/>
                </a:solidFill>
              </a:rPr>
              <a:t>:</a:t>
            </a:r>
          </a:p>
          <a:p>
            <a:endParaRPr lang="en-US" sz="800" dirty="0" smtClean="0">
              <a:solidFill>
                <a:schemeClr val="bg1"/>
              </a:solidFill>
            </a:endParaRPr>
          </a:p>
          <a:p>
            <a:pPr marL="342900" indent="-342900">
              <a:buAutoNum type="arabicPeriod"/>
            </a:pPr>
            <a:r>
              <a:rPr lang="en-US" sz="2800" dirty="0" smtClean="0">
                <a:solidFill>
                  <a:schemeClr val="bg1"/>
                </a:solidFill>
              </a:rPr>
              <a:t>Physical stress or collision resulting in hardware shutdown.</a:t>
            </a:r>
          </a:p>
          <a:p>
            <a:pPr marL="342900" indent="-342900">
              <a:buAutoNum type="arabicPeriod"/>
            </a:pPr>
            <a:endParaRPr lang="en-US" sz="2800" dirty="0">
              <a:solidFill>
                <a:schemeClr val="bg1"/>
              </a:solidFill>
            </a:endParaRPr>
          </a:p>
        </p:txBody>
      </p:sp>
      <p:pic>
        <p:nvPicPr>
          <p:cNvPr id="6" name="Google Shape;285;p32"/>
          <p:cNvPicPr preferRelativeResize="0"/>
          <p:nvPr/>
        </p:nvPicPr>
        <p:blipFill>
          <a:blip r:embed="rId2">
            <a:alphaModFix/>
          </a:blip>
          <a:stretch>
            <a:fillRect/>
          </a:stretch>
        </p:blipFill>
        <p:spPr>
          <a:xfrm>
            <a:off x="4754530" y="1841538"/>
            <a:ext cx="7079451" cy="4253550"/>
          </a:xfrm>
          <a:prstGeom prst="rect">
            <a:avLst/>
          </a:prstGeom>
          <a:noFill/>
          <a:ln>
            <a:noFill/>
          </a:ln>
        </p:spPr>
      </p:pic>
      <p:sp>
        <p:nvSpPr>
          <p:cNvPr id="5" name="TextBox 4"/>
          <p:cNvSpPr txBox="1"/>
          <p:nvPr/>
        </p:nvSpPr>
        <p:spPr>
          <a:xfrm>
            <a:off x="6640945" y="1943138"/>
            <a:ext cx="4110182" cy="523220"/>
          </a:xfrm>
          <a:prstGeom prst="rect">
            <a:avLst/>
          </a:prstGeom>
          <a:solidFill>
            <a:schemeClr val="bg1"/>
          </a:solidFill>
        </p:spPr>
        <p:txBody>
          <a:bodyPr wrap="square" rtlCol="0">
            <a:spAutoFit/>
          </a:bodyPr>
          <a:lstStyle/>
          <a:p>
            <a:r>
              <a:rPr lang="en-US" sz="2800" dirty="0" smtClean="0"/>
              <a:t>From ASCEND 2018</a:t>
            </a:r>
            <a:endParaRPr lang="en-US" sz="2800" dirty="0"/>
          </a:p>
        </p:txBody>
      </p:sp>
    </p:spTree>
    <p:extLst>
      <p:ext uri="{BB962C8B-B14F-4D97-AF65-F5344CB8AC3E}">
        <p14:creationId xmlns:p14="http://schemas.microsoft.com/office/powerpoint/2010/main" val="1770067177"/>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AutoShape 2" descr="https://mail.dinecollege.edu/owa/service.svc/s/GetFileAttachment?id=AAMkADkyZDM5MGY5LTcwMTMtNDllMS04ODBjLWVjMjQ1MDdiZGM4ZABGAAAAAACf7j3L17cqTIooqZUvi4HkBwB8VZueqEooTb1tIpreZ8t7AGdN%2B6ohAABUL%2BmQIG0BToai68oKOGgTAAC4tf5MAAABEgAQAHZwa6%2Fv%2BX1EtOKit7twANU%3D&amp;isImagePreview=True&amp;X-OWA-CANARY=37J9UlQIB0eONLHUmNa4YtRuwNl5udYIh6svCzXFgqvATqw5dlbfjIBu2z2Xkawxrt5ud_yQK2g.">
            <a:extLst>
              <a:ext uri="{FF2B5EF4-FFF2-40B4-BE49-F238E27FC236}">
                <a16:creationId xmlns:a16="http://schemas.microsoft.com/office/drawing/2014/main" id="{75183049-AEB6-48FE-A073-22F6F39EB8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Google Shape;149;p16"/>
          <p:cNvSpPr txBox="1">
            <a:spLocks/>
          </p:cNvSpPr>
          <p:nvPr/>
        </p:nvSpPr>
        <p:spPr>
          <a:xfrm>
            <a:off x="232156" y="279467"/>
            <a:ext cx="11747407" cy="12728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prstClr val="white"/>
                </a:solidFill>
                <a:effectLst/>
                <a:uLnTx/>
                <a:uFillTx/>
                <a:latin typeface="Arial Black"/>
                <a:ea typeface="+mj-ea"/>
                <a:cs typeface="+mj-cs"/>
              </a:rPr>
              <a:t>Both UV sensing hardware and Geiger counter collected</a:t>
            </a:r>
            <a:r>
              <a:rPr kumimoji="0" lang="en-US" sz="3200" b="0" i="0" u="none" strike="noStrike" kern="1200" cap="none" spc="0" normalizeH="0" noProof="0" dirty="0" smtClean="0">
                <a:ln>
                  <a:noFill/>
                </a:ln>
                <a:solidFill>
                  <a:prstClr val="white"/>
                </a:solidFill>
                <a:effectLst/>
                <a:uLnTx/>
                <a:uFillTx/>
                <a:latin typeface="Arial Black"/>
                <a:ea typeface="+mj-ea"/>
                <a:cs typeface="+mj-cs"/>
              </a:rPr>
              <a:t> little-to-no data</a:t>
            </a:r>
            <a:r>
              <a:rPr kumimoji="0" lang="en-US" sz="3200" b="0" i="0" u="none" strike="noStrike" kern="1200" cap="none" spc="0" normalizeH="0" baseline="0" noProof="0" dirty="0" smtClean="0">
                <a:ln>
                  <a:noFill/>
                </a:ln>
                <a:solidFill>
                  <a:prstClr val="white"/>
                </a:solidFill>
                <a:effectLst/>
                <a:uLnTx/>
                <a:uFillTx/>
                <a:latin typeface="Arial Black"/>
                <a:ea typeface="+mj-ea"/>
                <a:cs typeface="+mj-cs"/>
              </a:rPr>
              <a:t> </a:t>
            </a:r>
            <a:endParaRPr kumimoji="0" lang="en-US" sz="3200" b="0" i="0" u="none" strike="noStrike" kern="1200" cap="none" spc="0" normalizeH="0" baseline="0" noProof="0" dirty="0">
              <a:ln>
                <a:noFill/>
              </a:ln>
              <a:solidFill>
                <a:prstClr val="white"/>
              </a:solidFill>
              <a:effectLst/>
              <a:uLnTx/>
              <a:uFillTx/>
              <a:latin typeface="Arial Black"/>
              <a:ea typeface="+mj-ea"/>
              <a:cs typeface="+mj-cs"/>
            </a:endParaRPr>
          </a:p>
        </p:txBody>
      </p:sp>
      <p:sp>
        <p:nvSpPr>
          <p:cNvPr id="4" name="TextBox 3"/>
          <p:cNvSpPr txBox="1"/>
          <p:nvPr/>
        </p:nvSpPr>
        <p:spPr>
          <a:xfrm>
            <a:off x="461818" y="1552267"/>
            <a:ext cx="3362037" cy="4401205"/>
          </a:xfrm>
          <a:prstGeom prst="rect">
            <a:avLst/>
          </a:prstGeom>
          <a:noFill/>
        </p:spPr>
        <p:txBody>
          <a:bodyPr wrap="square" rtlCol="0">
            <a:spAutoFit/>
          </a:bodyPr>
          <a:lstStyle/>
          <a:p>
            <a:endParaRPr lang="en-US" sz="2800" dirty="0">
              <a:solidFill>
                <a:schemeClr val="bg1"/>
              </a:solidFill>
            </a:endParaRPr>
          </a:p>
          <a:p>
            <a:r>
              <a:rPr lang="en-US" sz="2800" u="sng" dirty="0" smtClean="0">
                <a:solidFill>
                  <a:schemeClr val="bg1"/>
                </a:solidFill>
              </a:rPr>
              <a:t>Paths forward</a:t>
            </a:r>
            <a:r>
              <a:rPr lang="en-US" sz="2800" dirty="0" smtClean="0">
                <a:solidFill>
                  <a:schemeClr val="bg1"/>
                </a:solidFill>
              </a:rPr>
              <a:t>:</a:t>
            </a:r>
          </a:p>
          <a:p>
            <a:endParaRPr lang="en-US" sz="2800" dirty="0" smtClean="0">
              <a:solidFill>
                <a:schemeClr val="bg1"/>
              </a:solidFill>
            </a:endParaRPr>
          </a:p>
          <a:p>
            <a:pPr marL="342900" indent="-342900">
              <a:buAutoNum type="arabicPeriod"/>
            </a:pPr>
            <a:r>
              <a:rPr lang="en-US" sz="2800" dirty="0" smtClean="0">
                <a:solidFill>
                  <a:schemeClr val="bg1"/>
                </a:solidFill>
              </a:rPr>
              <a:t>Initiate ground-level monitoring post-symposium</a:t>
            </a:r>
          </a:p>
          <a:p>
            <a:pPr marL="342900" indent="-342900">
              <a:buAutoNum type="arabicPeriod"/>
            </a:pPr>
            <a:endParaRPr lang="en-US" sz="2800" dirty="0" smtClean="0">
              <a:solidFill>
                <a:schemeClr val="bg1"/>
              </a:solidFill>
            </a:endParaRPr>
          </a:p>
          <a:p>
            <a:pPr marL="342900" indent="-342900">
              <a:buAutoNum type="arabicPeriod"/>
            </a:pPr>
            <a:r>
              <a:rPr lang="en-US" sz="2800" dirty="0" smtClean="0">
                <a:solidFill>
                  <a:schemeClr val="bg1"/>
                </a:solidFill>
              </a:rPr>
              <a:t>Advise/assist 2020 ASCEND students</a:t>
            </a:r>
          </a:p>
        </p:txBody>
      </p:sp>
      <p:pic>
        <p:nvPicPr>
          <p:cNvPr id="6" name="Picture 2" descr="Image result for Navajo Nation uranium mines"/>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699163" y="1453047"/>
            <a:ext cx="8405093" cy="5335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4357556"/>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Nitrogen Dioxide(NO</a:t>
            </a:r>
            <a:r>
              <a:rPr lang="en-US" baseline="-25000" dirty="0" smtClean="0"/>
              <a:t>2</a:t>
            </a:r>
            <a:r>
              <a:rPr lang="en-US" dirty="0" smtClean="0"/>
              <a:t>) on the Navajo Nation</a:t>
            </a:r>
            <a:endParaRPr lang="en-US" dirty="0"/>
          </a:p>
        </p:txBody>
      </p:sp>
      <p:sp>
        <p:nvSpPr>
          <p:cNvPr id="3" name="Subtitle 2"/>
          <p:cNvSpPr>
            <a:spLocks noGrp="1"/>
          </p:cNvSpPr>
          <p:nvPr>
            <p:ph type="subTitle" idx="1"/>
          </p:nvPr>
        </p:nvSpPr>
        <p:spPr>
          <a:xfrm>
            <a:off x="1413163" y="4340947"/>
            <a:ext cx="9144000" cy="1655762"/>
          </a:xfrm>
        </p:spPr>
        <p:txBody>
          <a:bodyPr>
            <a:normAutofit/>
          </a:bodyPr>
          <a:lstStyle/>
          <a:p>
            <a:r>
              <a:rPr lang="en-US" sz="4000" dirty="0" smtClean="0"/>
              <a:t>Dennison John Jr.</a:t>
            </a:r>
            <a:endParaRPr lang="en-US" sz="4000" dirty="0"/>
          </a:p>
        </p:txBody>
      </p:sp>
    </p:spTree>
    <p:extLst>
      <p:ext uri="{BB962C8B-B14F-4D97-AF65-F5344CB8AC3E}">
        <p14:creationId xmlns:p14="http://schemas.microsoft.com/office/powerpoint/2010/main" val="12331635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99491" y="415636"/>
            <a:ext cx="8913090" cy="707886"/>
          </a:xfrm>
          <a:prstGeom prst="rect">
            <a:avLst/>
          </a:prstGeom>
          <a:noFill/>
        </p:spPr>
        <p:txBody>
          <a:bodyPr wrap="square" rtlCol="0">
            <a:spAutoFit/>
          </a:bodyPr>
          <a:lstStyle/>
          <a:p>
            <a:pPr algn="ctr"/>
            <a:r>
              <a:rPr lang="en-US" sz="4000" b="1" dirty="0" smtClean="0"/>
              <a:t>What is Nitrogen Dioxide?</a:t>
            </a:r>
            <a:endParaRPr lang="en-US" sz="4000" b="1" baseline="-25000" dirty="0"/>
          </a:p>
        </p:txBody>
      </p:sp>
      <p:pic>
        <p:nvPicPr>
          <p:cNvPr id="1026" name="Picture 2" descr="Image result for Nitrogen Dioxid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39793"/>
          <a:stretch/>
        </p:blipFill>
        <p:spPr bwMode="auto">
          <a:xfrm>
            <a:off x="488084" y="1538039"/>
            <a:ext cx="2587510" cy="2387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Nitrogen Dioxid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5097" y="4031288"/>
            <a:ext cx="3386091" cy="26853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940124" y="1315731"/>
            <a:ext cx="7286305" cy="830997"/>
          </a:xfrm>
          <a:prstGeom prst="rect">
            <a:avLst/>
          </a:prstGeom>
          <a:noFill/>
        </p:spPr>
        <p:txBody>
          <a:bodyPr wrap="square" rtlCol="0">
            <a:spAutoFit/>
          </a:bodyPr>
          <a:lstStyle/>
          <a:p>
            <a:pPr algn="ctr"/>
            <a:r>
              <a:rPr lang="en-US" sz="2400" dirty="0" smtClean="0"/>
              <a:t>Nitrogen Dioxide(NO</a:t>
            </a:r>
            <a:r>
              <a:rPr lang="en-US" sz="2400" baseline="-25000" dirty="0" smtClean="0"/>
              <a:t>2</a:t>
            </a:r>
            <a:r>
              <a:rPr lang="en-US" sz="2400" dirty="0" smtClean="0"/>
              <a:t>): A naturally occurring gas. Part of the Nitrogen cycle. Volcano, fire, nitrification.</a:t>
            </a:r>
            <a:endParaRPr lang="en-US" sz="2400" dirty="0"/>
          </a:p>
        </p:txBody>
      </p:sp>
      <p:pic>
        <p:nvPicPr>
          <p:cNvPr id="2" name="Picture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433743" y="2422280"/>
            <a:ext cx="6792686" cy="4267200"/>
          </a:xfrm>
          <a:prstGeom prst="rect">
            <a:avLst/>
          </a:prstGeom>
        </p:spPr>
      </p:pic>
      <p:sp>
        <p:nvSpPr>
          <p:cNvPr id="11" name="Oval 10"/>
          <p:cNvSpPr/>
          <p:nvPr/>
        </p:nvSpPr>
        <p:spPr>
          <a:xfrm>
            <a:off x="5085347" y="6160969"/>
            <a:ext cx="677778" cy="44516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0046369" y="5627728"/>
            <a:ext cx="674497" cy="44516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86221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99491" y="415636"/>
            <a:ext cx="8913090" cy="707886"/>
          </a:xfrm>
          <a:prstGeom prst="rect">
            <a:avLst/>
          </a:prstGeom>
          <a:noFill/>
        </p:spPr>
        <p:txBody>
          <a:bodyPr wrap="square" rtlCol="0">
            <a:spAutoFit/>
          </a:bodyPr>
          <a:lstStyle/>
          <a:p>
            <a:pPr algn="ctr"/>
            <a:r>
              <a:rPr lang="en-US" sz="4000" b="1" dirty="0" smtClean="0"/>
              <a:t>Sources of NO</a:t>
            </a:r>
            <a:r>
              <a:rPr lang="en-US" sz="4000" b="1" baseline="-25000" dirty="0" smtClean="0"/>
              <a:t>2</a:t>
            </a:r>
            <a:endParaRPr lang="en-US" sz="4000" b="1" baseline="-25000" dirty="0"/>
          </a:p>
        </p:txBody>
      </p:sp>
      <p:sp>
        <p:nvSpPr>
          <p:cNvPr id="3" name="TextBox 2"/>
          <p:cNvSpPr txBox="1"/>
          <p:nvPr/>
        </p:nvSpPr>
        <p:spPr>
          <a:xfrm>
            <a:off x="81684" y="1487054"/>
            <a:ext cx="6854825" cy="646331"/>
          </a:xfrm>
          <a:prstGeom prst="rect">
            <a:avLst/>
          </a:prstGeom>
          <a:noFill/>
        </p:spPr>
        <p:txBody>
          <a:bodyPr wrap="square" rtlCol="0">
            <a:spAutoFit/>
          </a:bodyPr>
          <a:lstStyle/>
          <a:p>
            <a:r>
              <a:rPr lang="en-US" dirty="0" smtClean="0"/>
              <a:t>Heavily concentrated in Eastern US. Patches of high concentration west of MS River.</a:t>
            </a:r>
            <a:endParaRPr lang="en-US" dirty="0"/>
          </a:p>
        </p:txBody>
      </p:sp>
      <p:sp>
        <p:nvSpPr>
          <p:cNvPr id="9" name="TextBox 8"/>
          <p:cNvSpPr txBox="1"/>
          <p:nvPr/>
        </p:nvSpPr>
        <p:spPr>
          <a:xfrm>
            <a:off x="6936509" y="1394964"/>
            <a:ext cx="5098474" cy="646331"/>
          </a:xfrm>
          <a:prstGeom prst="rect">
            <a:avLst/>
          </a:prstGeom>
          <a:noFill/>
        </p:spPr>
        <p:txBody>
          <a:bodyPr wrap="square" rtlCol="0">
            <a:spAutoFit/>
          </a:bodyPr>
          <a:lstStyle/>
          <a:p>
            <a:r>
              <a:rPr lang="en-US" b="1" dirty="0" smtClean="0"/>
              <a:t>Anthropogenic sources:</a:t>
            </a:r>
            <a:r>
              <a:rPr lang="en-US" dirty="0" smtClean="0"/>
              <a:t> Vehicles, farm equipment, and coal plants, and others. </a:t>
            </a:r>
            <a:endParaRPr lang="en-US" dirty="0"/>
          </a:p>
        </p:txBody>
      </p:sp>
      <p:pic>
        <p:nvPicPr>
          <p:cNvPr id="1026" name="Picture 2" descr="animated map of continental United States NO2 levels, 2005-2011"/>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127865" y="2201704"/>
            <a:ext cx="7376401" cy="41529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03473" y="2189184"/>
            <a:ext cx="4925840" cy="3694380"/>
          </a:xfrm>
          <a:prstGeom prst="rect">
            <a:avLst/>
          </a:prstGeom>
        </p:spPr>
      </p:pic>
    </p:spTree>
    <p:extLst>
      <p:ext uri="{BB962C8B-B14F-4D97-AF65-F5344CB8AC3E}">
        <p14:creationId xmlns:p14="http://schemas.microsoft.com/office/powerpoint/2010/main" val="31545411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99491" y="415636"/>
            <a:ext cx="8913090" cy="707886"/>
          </a:xfrm>
          <a:prstGeom prst="rect">
            <a:avLst/>
          </a:prstGeom>
          <a:noFill/>
        </p:spPr>
        <p:txBody>
          <a:bodyPr wrap="square" rtlCol="0">
            <a:spAutoFit/>
          </a:bodyPr>
          <a:lstStyle/>
          <a:p>
            <a:pPr algn="ctr"/>
            <a:r>
              <a:rPr lang="en-US" sz="4000" b="1" dirty="0" smtClean="0"/>
              <a:t>Why does it matter?</a:t>
            </a:r>
            <a:endParaRPr lang="en-US" sz="4000" b="1" baseline="-25000" dirty="0"/>
          </a:p>
        </p:txBody>
      </p:sp>
      <p:sp>
        <p:nvSpPr>
          <p:cNvPr id="7" name="Rectangle 6"/>
          <p:cNvSpPr/>
          <p:nvPr/>
        </p:nvSpPr>
        <p:spPr>
          <a:xfrm>
            <a:off x="166254" y="1406666"/>
            <a:ext cx="11812386" cy="1200329"/>
          </a:xfrm>
          <a:prstGeom prst="rect">
            <a:avLst/>
          </a:prstGeom>
        </p:spPr>
        <p:txBody>
          <a:bodyPr wrap="square">
            <a:spAutoFit/>
          </a:bodyPr>
          <a:lstStyle/>
          <a:p>
            <a:r>
              <a:rPr lang="en-US" sz="2400" dirty="0" smtClean="0"/>
              <a:t>NO</a:t>
            </a:r>
            <a:r>
              <a:rPr lang="en-US" sz="2400" baseline="-25000" dirty="0" smtClean="0"/>
              <a:t>2</a:t>
            </a:r>
            <a:r>
              <a:rPr lang="en-US" sz="2400" dirty="0" smtClean="0"/>
              <a:t> diffuses into the epithelial lining fluid (ELF) of the respiratory epithelium and dissolves. It chemically reacts with molecules in the ELF.</a:t>
            </a:r>
          </a:p>
          <a:p>
            <a:endParaRPr lang="en-US" sz="2400" dirty="0" smtClean="0"/>
          </a:p>
        </p:txBody>
      </p:sp>
      <p:sp>
        <p:nvSpPr>
          <p:cNvPr id="2" name="Rectangle 1"/>
          <p:cNvSpPr/>
          <p:nvPr/>
        </p:nvSpPr>
        <p:spPr>
          <a:xfrm>
            <a:off x="166254" y="3567454"/>
            <a:ext cx="4405746" cy="2062103"/>
          </a:xfrm>
          <a:prstGeom prst="rect">
            <a:avLst/>
          </a:prstGeom>
        </p:spPr>
        <p:txBody>
          <a:bodyPr wrap="square">
            <a:spAutoFit/>
          </a:bodyPr>
          <a:lstStyle/>
          <a:p>
            <a:r>
              <a:rPr lang="en-US" sz="2800" b="1" dirty="0"/>
              <a:t>Health effects:</a:t>
            </a:r>
            <a:r>
              <a:rPr lang="en-US" sz="2000" dirty="0"/>
              <a:t> </a:t>
            </a:r>
          </a:p>
          <a:p>
            <a:r>
              <a:rPr lang="en-US" sz="2000" dirty="0"/>
              <a:t>When introduced into the respiratory tract, NO</a:t>
            </a:r>
            <a:r>
              <a:rPr lang="en-US" sz="2000" baseline="-25000" dirty="0"/>
              <a:t>2</a:t>
            </a:r>
            <a:r>
              <a:rPr lang="en-US" sz="2000" dirty="0"/>
              <a:t> drives bronchoconstriction, inflammation, reduced immune response, and may have effects on the heart.</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0" y="2448667"/>
            <a:ext cx="7406640" cy="4096512"/>
          </a:xfrm>
          <a:prstGeom prst="rect">
            <a:avLst/>
          </a:prstGeom>
        </p:spPr>
      </p:pic>
    </p:spTree>
    <p:extLst>
      <p:ext uri="{BB962C8B-B14F-4D97-AF65-F5344CB8AC3E}">
        <p14:creationId xmlns:p14="http://schemas.microsoft.com/office/powerpoint/2010/main" val="12977262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99491" y="415636"/>
            <a:ext cx="8913090" cy="707886"/>
          </a:xfrm>
          <a:prstGeom prst="rect">
            <a:avLst/>
          </a:prstGeom>
          <a:noFill/>
        </p:spPr>
        <p:txBody>
          <a:bodyPr wrap="square" rtlCol="0">
            <a:spAutoFit/>
          </a:bodyPr>
          <a:lstStyle/>
          <a:p>
            <a:pPr algn="ctr"/>
            <a:r>
              <a:rPr lang="en-US" sz="4000" b="1" dirty="0" smtClean="0"/>
              <a:t>Study of NO</a:t>
            </a:r>
            <a:r>
              <a:rPr lang="en-US" sz="4000" b="1" baseline="-25000" dirty="0" smtClean="0"/>
              <a:t>2</a:t>
            </a:r>
            <a:r>
              <a:rPr lang="en-US" sz="4000" b="1" dirty="0" smtClean="0"/>
              <a:t> on the Navajo Nation</a:t>
            </a:r>
            <a:endParaRPr lang="en-US" sz="4000" b="1" baseline="-25000" dirty="0"/>
          </a:p>
        </p:txBody>
      </p:sp>
      <p:sp>
        <p:nvSpPr>
          <p:cNvPr id="3" name="TextBox 2"/>
          <p:cNvSpPr txBox="1"/>
          <p:nvPr/>
        </p:nvSpPr>
        <p:spPr>
          <a:xfrm>
            <a:off x="203200" y="1487054"/>
            <a:ext cx="4481079" cy="461665"/>
          </a:xfrm>
          <a:prstGeom prst="rect">
            <a:avLst/>
          </a:prstGeom>
          <a:noFill/>
        </p:spPr>
        <p:txBody>
          <a:bodyPr wrap="square" rtlCol="0">
            <a:spAutoFit/>
          </a:bodyPr>
          <a:lstStyle/>
          <a:p>
            <a:r>
              <a:rPr lang="en-US" sz="2400" dirty="0" smtClean="0"/>
              <a:t>The Navajo Nation</a:t>
            </a:r>
            <a:endParaRPr lang="en-US" sz="2400" dirty="0"/>
          </a:p>
        </p:txBody>
      </p:sp>
      <p:sp>
        <p:nvSpPr>
          <p:cNvPr id="9" name="TextBox 8"/>
          <p:cNvSpPr txBox="1"/>
          <p:nvPr/>
        </p:nvSpPr>
        <p:spPr>
          <a:xfrm>
            <a:off x="5745019" y="1487054"/>
            <a:ext cx="6105235" cy="4154984"/>
          </a:xfrm>
          <a:prstGeom prst="rect">
            <a:avLst/>
          </a:prstGeom>
          <a:noFill/>
        </p:spPr>
        <p:txBody>
          <a:bodyPr wrap="square" rtlCol="0">
            <a:spAutoFit/>
          </a:bodyPr>
          <a:lstStyle/>
          <a:p>
            <a:r>
              <a:rPr lang="en-US" sz="2400" b="1" dirty="0" smtClean="0"/>
              <a:t>Anthropogenic sources:</a:t>
            </a:r>
          </a:p>
          <a:p>
            <a:pPr marL="457200" indent="-457200">
              <a:buFont typeface="+mj-lt"/>
              <a:buAutoNum type="arabicPeriod"/>
            </a:pPr>
            <a:r>
              <a:rPr lang="en-US" sz="2400" dirty="0" smtClean="0"/>
              <a:t>Large coal powered plants</a:t>
            </a:r>
          </a:p>
          <a:p>
            <a:pPr lvl="1"/>
            <a:r>
              <a:rPr lang="en-US" sz="2400" dirty="0" smtClean="0"/>
              <a:t>	major source of pollutants</a:t>
            </a:r>
          </a:p>
          <a:p>
            <a:pPr marL="457200" indent="-457200">
              <a:buFont typeface="+mj-lt"/>
              <a:buAutoNum type="arabicPeriod"/>
            </a:pPr>
            <a:r>
              <a:rPr lang="en-US" sz="2400" dirty="0" smtClean="0"/>
              <a:t>Automobile or agricultural</a:t>
            </a:r>
          </a:p>
          <a:p>
            <a:pPr lvl="1"/>
            <a:r>
              <a:rPr lang="en-US" sz="2400" dirty="0"/>
              <a:t>	</a:t>
            </a:r>
            <a:r>
              <a:rPr lang="en-US" sz="2400" dirty="0" smtClean="0"/>
              <a:t>perhaps minor influence </a:t>
            </a:r>
          </a:p>
          <a:p>
            <a:pPr marL="457200" indent="-457200">
              <a:buFont typeface="+mj-lt"/>
              <a:buAutoNum type="arabicPeriod"/>
            </a:pPr>
            <a:r>
              <a:rPr lang="en-US" sz="2400" dirty="0" smtClean="0"/>
              <a:t>Individual home burning of coal</a:t>
            </a:r>
          </a:p>
          <a:p>
            <a:pPr lvl="1"/>
            <a:r>
              <a:rPr lang="en-US" sz="2400" dirty="0"/>
              <a:t>	</a:t>
            </a:r>
            <a:r>
              <a:rPr lang="en-US" sz="2400" dirty="0" smtClean="0"/>
              <a:t>perhaps minor contribution to 	regional pollution</a:t>
            </a:r>
          </a:p>
          <a:p>
            <a:endParaRPr lang="en-US" sz="2400" dirty="0" smtClean="0"/>
          </a:p>
          <a:p>
            <a:r>
              <a:rPr lang="en-US" sz="2400" b="1" dirty="0" smtClean="0"/>
              <a:t>However: </a:t>
            </a:r>
            <a:r>
              <a:rPr lang="en-US" sz="2400" dirty="0" smtClean="0"/>
              <a:t>Little is known of the NO</a:t>
            </a:r>
            <a:r>
              <a:rPr lang="en-US" sz="2400" baseline="-25000" dirty="0" smtClean="0"/>
              <a:t>2</a:t>
            </a:r>
            <a:r>
              <a:rPr lang="en-US" sz="2400" dirty="0" smtClean="0"/>
              <a:t> concentrations on the Navajo Nation</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3200" y="1948719"/>
            <a:ext cx="5117805" cy="3026072"/>
          </a:xfrm>
          <a:prstGeom prst="rect">
            <a:avLst/>
          </a:prstGeom>
        </p:spPr>
      </p:pic>
    </p:spTree>
    <p:extLst>
      <p:ext uri="{BB962C8B-B14F-4D97-AF65-F5344CB8AC3E}">
        <p14:creationId xmlns:p14="http://schemas.microsoft.com/office/powerpoint/2010/main" val="23148512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Acknowledgments</a:t>
            </a:r>
            <a:endParaRPr lang="en-US" dirty="0"/>
          </a:p>
        </p:txBody>
      </p:sp>
      <p:sp>
        <p:nvSpPr>
          <p:cNvPr id="3" name="Content Placeholder 2"/>
          <p:cNvSpPr>
            <a:spLocks noGrp="1"/>
          </p:cNvSpPr>
          <p:nvPr>
            <p:ph idx="1"/>
          </p:nvPr>
        </p:nvSpPr>
        <p:spPr>
          <a:xfrm>
            <a:off x="838200" y="1844098"/>
            <a:ext cx="10515600" cy="4351338"/>
          </a:xfrm>
        </p:spPr>
        <p:txBody>
          <a:bodyPr/>
          <a:lstStyle/>
          <a:p>
            <a:r>
              <a:rPr lang="en-US" b="1" dirty="0"/>
              <a:t>Arizona/NASA Space Grant </a:t>
            </a:r>
            <a:r>
              <a:rPr lang="en-US" b="1" dirty="0" smtClean="0"/>
              <a:t>Program</a:t>
            </a:r>
          </a:p>
          <a:p>
            <a:pPr lvl="1"/>
            <a:r>
              <a:rPr lang="en-US" dirty="0" smtClean="0"/>
              <a:t>For their generous funding</a:t>
            </a:r>
          </a:p>
          <a:p>
            <a:pPr lvl="1"/>
            <a:r>
              <a:rPr lang="en-US" dirty="0" smtClean="0"/>
              <a:t>Michelle Coe for diligent coordination, logistics, and event planning</a:t>
            </a:r>
          </a:p>
          <a:p>
            <a:pPr lvl="1"/>
            <a:endParaRPr lang="en-US" dirty="0" smtClean="0"/>
          </a:p>
          <a:p>
            <a:r>
              <a:rPr lang="en-US" b="1" dirty="0" smtClean="0"/>
              <a:t>Arizona Near Space Research Group (ANSR)</a:t>
            </a:r>
          </a:p>
          <a:p>
            <a:pPr lvl="1"/>
            <a:r>
              <a:rPr lang="en-US" dirty="0" smtClean="0"/>
              <a:t>For their valuable time, enduring commitment, encouragement, and expertise</a:t>
            </a:r>
          </a:p>
          <a:p>
            <a:pPr lvl="1"/>
            <a:r>
              <a:rPr lang="en-US" dirty="0" smtClean="0"/>
              <a:t>Stephen Thomas and Tonya Thomas, Clayton Jacobs, Randy </a:t>
            </a:r>
            <a:r>
              <a:rPr lang="en-US" dirty="0" err="1" smtClean="0"/>
              <a:t>Peckenpaugh</a:t>
            </a:r>
            <a:r>
              <a:rPr lang="en-US" dirty="0" smtClean="0"/>
              <a:t>, Jack Crabtree, Vince and Kim Jenkins, Bob Thompson, Bob </a:t>
            </a:r>
            <a:r>
              <a:rPr lang="en-US" dirty="0" err="1" smtClean="0"/>
              <a:t>Shipton</a:t>
            </a:r>
            <a:endParaRPr lang="en-US" dirty="0"/>
          </a:p>
        </p:txBody>
      </p:sp>
      <p:pic>
        <p:nvPicPr>
          <p:cNvPr id="4" name="Picture 4" descr="Related imag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552266" y="126193"/>
            <a:ext cx="1499950" cy="2321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77358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99491" y="415636"/>
            <a:ext cx="8913090" cy="707886"/>
          </a:xfrm>
          <a:prstGeom prst="rect">
            <a:avLst/>
          </a:prstGeom>
          <a:noFill/>
        </p:spPr>
        <p:txBody>
          <a:bodyPr wrap="square" rtlCol="0">
            <a:spAutoFit/>
          </a:bodyPr>
          <a:lstStyle/>
          <a:p>
            <a:pPr algn="ctr"/>
            <a:r>
              <a:rPr lang="en-US" sz="4000" b="1" dirty="0" smtClean="0"/>
              <a:t>Construction of NO</a:t>
            </a:r>
            <a:r>
              <a:rPr lang="en-US" sz="4000" b="1" baseline="-25000" dirty="0" smtClean="0"/>
              <a:t>2</a:t>
            </a:r>
            <a:r>
              <a:rPr lang="en-US" sz="4000" b="1" dirty="0" smtClean="0"/>
              <a:t> payload</a:t>
            </a:r>
            <a:endParaRPr lang="en-US" sz="4000" b="1" baseline="-25000" dirty="0"/>
          </a:p>
        </p:txBody>
      </p:sp>
      <p:sp>
        <p:nvSpPr>
          <p:cNvPr id="9" name="TextBox 8"/>
          <p:cNvSpPr txBox="1"/>
          <p:nvPr/>
        </p:nvSpPr>
        <p:spPr>
          <a:xfrm>
            <a:off x="7536169" y="1487054"/>
            <a:ext cx="4602139" cy="3416320"/>
          </a:xfrm>
          <a:prstGeom prst="rect">
            <a:avLst/>
          </a:prstGeom>
          <a:noFill/>
        </p:spPr>
        <p:txBody>
          <a:bodyPr wrap="square" rtlCol="0">
            <a:spAutoFit/>
          </a:bodyPr>
          <a:lstStyle/>
          <a:p>
            <a:r>
              <a:rPr lang="en-US" sz="2400" b="1" dirty="0" smtClean="0"/>
              <a:t>Components:</a:t>
            </a:r>
          </a:p>
          <a:p>
            <a:pPr marL="457200" indent="-457200">
              <a:buFont typeface="+mj-lt"/>
              <a:buAutoNum type="arabicPeriod"/>
            </a:pPr>
            <a:r>
              <a:rPr lang="en-US" sz="2400" dirty="0" smtClean="0"/>
              <a:t>Arduino UNO microcontroller</a:t>
            </a:r>
          </a:p>
          <a:p>
            <a:pPr marL="457200" indent="-457200">
              <a:buFont typeface="+mj-lt"/>
              <a:buAutoNum type="arabicPeriod"/>
            </a:pPr>
            <a:r>
              <a:rPr lang="en-US" sz="2400" dirty="0" smtClean="0"/>
              <a:t>Environmental SPEC sensor(NO</a:t>
            </a:r>
            <a:r>
              <a:rPr lang="en-US" sz="2400" baseline="-25000" dirty="0" smtClean="0"/>
              <a:t>2</a:t>
            </a:r>
            <a:r>
              <a:rPr lang="en-US" sz="2400" dirty="0" smtClean="0"/>
              <a:t>) </a:t>
            </a:r>
          </a:p>
          <a:p>
            <a:pPr marL="457200" indent="-457200">
              <a:buFont typeface="+mj-lt"/>
              <a:buAutoNum type="arabicPeriod"/>
            </a:pPr>
            <a:r>
              <a:rPr lang="en-US" sz="2400" dirty="0" smtClean="0"/>
              <a:t>Other payload components:</a:t>
            </a:r>
          </a:p>
          <a:p>
            <a:pPr marL="914400" lvl="1" indent="-457200">
              <a:buFont typeface="+mj-lt"/>
              <a:buAutoNum type="arabicPeriod"/>
            </a:pPr>
            <a:r>
              <a:rPr lang="en-US" sz="2400" dirty="0" smtClean="0"/>
              <a:t>Battery</a:t>
            </a:r>
          </a:p>
          <a:p>
            <a:pPr marL="914400" lvl="1" indent="-457200">
              <a:buFont typeface="+mj-lt"/>
              <a:buAutoNum type="arabicPeriod"/>
            </a:pPr>
            <a:r>
              <a:rPr lang="en-US" sz="2400" dirty="0" smtClean="0"/>
              <a:t>Heater</a:t>
            </a:r>
          </a:p>
          <a:p>
            <a:pPr lvl="1"/>
            <a:endParaRPr lang="en-US" sz="2400" dirty="0" smtClean="0"/>
          </a:p>
          <a:p>
            <a:endParaRPr lang="en-US" sz="2400" dirty="0" smtClean="0"/>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467" y="1896658"/>
            <a:ext cx="3236976" cy="431596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05443" y="1896659"/>
            <a:ext cx="3238618" cy="431596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rot="16200000">
            <a:off x="6865507" y="3938818"/>
            <a:ext cx="1950720" cy="2596896"/>
          </a:xfrm>
          <a:prstGeom prst="rect">
            <a:avLst/>
          </a:prstGeom>
        </p:spPr>
      </p:pic>
    </p:spTree>
    <p:extLst>
      <p:ext uri="{BB962C8B-B14F-4D97-AF65-F5344CB8AC3E}">
        <p14:creationId xmlns:p14="http://schemas.microsoft.com/office/powerpoint/2010/main" val="3353149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6389" y="45494"/>
            <a:ext cx="5141495" cy="982412"/>
          </a:xfrm>
        </p:spPr>
        <p:txBody>
          <a:bodyPr/>
          <a:lstStyle/>
          <a:p>
            <a:pPr algn="ctr"/>
            <a:r>
              <a:rPr lang="en-US" dirty="0" smtClean="0">
                <a:solidFill>
                  <a:schemeClr val="bg1"/>
                </a:solidFill>
              </a:rPr>
              <a:t>The Flight</a:t>
            </a:r>
            <a:endParaRPr lang="en-US" dirty="0">
              <a:solidFill>
                <a:schemeClr val="bg1"/>
              </a:solidFill>
            </a:endParaRPr>
          </a:p>
        </p:txBody>
      </p:sp>
      <p:sp>
        <p:nvSpPr>
          <p:cNvPr id="3" name="Content Placeholder 2"/>
          <p:cNvSpPr>
            <a:spLocks noGrp="1"/>
          </p:cNvSpPr>
          <p:nvPr>
            <p:ph idx="1"/>
          </p:nvPr>
        </p:nvSpPr>
        <p:spPr>
          <a:xfrm>
            <a:off x="5943598" y="1990432"/>
            <a:ext cx="4074695" cy="4351338"/>
          </a:xfrm>
        </p:spPr>
        <p:txBody>
          <a:bodyPr/>
          <a:lstStyle/>
          <a:p>
            <a:r>
              <a:rPr lang="en-US" dirty="0" smtClean="0">
                <a:solidFill>
                  <a:schemeClr val="bg1"/>
                </a:solidFill>
              </a:rPr>
              <a:t>High Altitude balloon filled with Helium</a:t>
            </a:r>
          </a:p>
          <a:p>
            <a:r>
              <a:rPr lang="en-US" dirty="0" smtClean="0">
                <a:solidFill>
                  <a:schemeClr val="bg1"/>
                </a:solidFill>
              </a:rPr>
              <a:t>Pops in the atmosphere around ~91,000 feet</a:t>
            </a:r>
          </a:p>
          <a:p>
            <a:r>
              <a:rPr lang="en-US" dirty="0" smtClean="0">
                <a:solidFill>
                  <a:schemeClr val="bg1"/>
                </a:solidFill>
              </a:rPr>
              <a:t>Takeoff at Dine’ College in Tsaile, AZ</a:t>
            </a:r>
          </a:p>
          <a:p>
            <a:endParaRPr lang="en-US" dirty="0" smtClean="0">
              <a:solidFill>
                <a:schemeClr val="bg1"/>
              </a:solidFill>
            </a:endParaRPr>
          </a:p>
          <a:p>
            <a:endParaRPr lang="en-US" dirty="0" smtClean="0">
              <a:solidFill>
                <a:schemeClr val="bg1"/>
              </a:solidFill>
            </a:endParaRPr>
          </a:p>
        </p:txBody>
      </p:sp>
      <p:pic>
        <p:nvPicPr>
          <p:cNvPr id="5" name="VideoCutter_VideoCutter_VideoCutter_20190326_091949(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8" y="2091736"/>
            <a:ext cx="6110043" cy="3436228"/>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14471" y="2091736"/>
            <a:ext cx="5902038" cy="3436228"/>
          </a:xfrm>
          <a:prstGeom prst="rect">
            <a:avLst/>
          </a:prstGeom>
        </p:spPr>
      </p:pic>
      <p:sp>
        <p:nvSpPr>
          <p:cNvPr id="8" name="Title 1"/>
          <p:cNvSpPr txBox="1">
            <a:spLocks/>
          </p:cNvSpPr>
          <p:nvPr/>
        </p:nvSpPr>
        <p:spPr>
          <a:xfrm>
            <a:off x="18471" y="1027906"/>
            <a:ext cx="6092290" cy="10279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t>Launch</a:t>
            </a:r>
            <a:endParaRPr lang="en-US" dirty="0"/>
          </a:p>
        </p:txBody>
      </p:sp>
      <p:sp>
        <p:nvSpPr>
          <p:cNvPr id="9" name="Title 1"/>
          <p:cNvSpPr txBox="1">
            <a:spLocks/>
          </p:cNvSpPr>
          <p:nvPr/>
        </p:nvSpPr>
        <p:spPr>
          <a:xfrm>
            <a:off x="5924219" y="1027906"/>
            <a:ext cx="6092290" cy="10279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t>Flight path</a:t>
            </a:r>
            <a:endParaRPr lang="en-US" dirty="0"/>
          </a:p>
        </p:txBody>
      </p:sp>
    </p:spTree>
    <p:extLst>
      <p:ext uri="{BB962C8B-B14F-4D97-AF65-F5344CB8AC3E}">
        <p14:creationId xmlns:p14="http://schemas.microsoft.com/office/powerpoint/2010/main" val="2961022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6300" y="288757"/>
            <a:ext cx="2819400" cy="705686"/>
          </a:xfrm>
        </p:spPr>
        <p:txBody>
          <a:bodyPr anchor="t"/>
          <a:lstStyle/>
          <a:p>
            <a:r>
              <a:rPr lang="en-US" dirty="0" smtClean="0"/>
              <a:t>Results</a:t>
            </a:r>
            <a:endParaRPr lang="en-US" dirty="0">
              <a:solidFill>
                <a:schemeClr val="bg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5149" y="2096653"/>
            <a:ext cx="11791997" cy="4564422"/>
          </a:xfrm>
          <a:prstGeom prst="rect">
            <a:avLst/>
          </a:prstGeom>
        </p:spPr>
      </p:pic>
      <p:sp>
        <p:nvSpPr>
          <p:cNvPr id="7" name="TextBox 6"/>
          <p:cNvSpPr txBox="1"/>
          <p:nvPr/>
        </p:nvSpPr>
        <p:spPr>
          <a:xfrm>
            <a:off x="245150" y="889017"/>
            <a:ext cx="11791996" cy="2062103"/>
          </a:xfrm>
          <a:prstGeom prst="rect">
            <a:avLst/>
          </a:prstGeom>
          <a:noFill/>
        </p:spPr>
        <p:txBody>
          <a:bodyPr wrap="square" rtlCol="0">
            <a:spAutoFit/>
          </a:bodyPr>
          <a:lstStyle/>
          <a:p>
            <a:pPr algn="ctr"/>
            <a:r>
              <a:rPr lang="en-US" sz="2400" dirty="0" smtClean="0"/>
              <a:t>Locally-weighted scatter smoothing reveals a major change in the overall concentration of NO</a:t>
            </a:r>
            <a:r>
              <a:rPr lang="en-US" sz="2400" baseline="-25000" dirty="0" smtClean="0"/>
              <a:t>2</a:t>
            </a:r>
            <a:r>
              <a:rPr lang="en-US" sz="2400" dirty="0" smtClean="0"/>
              <a:t> in the atmosphere towards the end of the ascent.</a:t>
            </a:r>
          </a:p>
          <a:p>
            <a:pPr algn="ctr"/>
            <a:r>
              <a:rPr lang="en-US" sz="2400" dirty="0" smtClean="0"/>
              <a:t>Change in temperature occurred as expected (values not calibrated).</a:t>
            </a:r>
          </a:p>
          <a:p>
            <a:pPr marL="285750" indent="-285750">
              <a:buFont typeface="Arial" panose="020B0604020202020204" pitchFamily="34" charset="0"/>
              <a:buChar char="•"/>
            </a:pPr>
            <a:endParaRPr lang="en-US" sz="2400" dirty="0" smtClean="0"/>
          </a:p>
          <a:p>
            <a:endParaRPr lang="en-US" sz="2400" baseline="-25000" dirty="0" smtClean="0"/>
          </a:p>
          <a:p>
            <a:endParaRPr lang="en-US" sz="2400" baseline="-25000" dirty="0" smtClean="0"/>
          </a:p>
        </p:txBody>
      </p:sp>
    </p:spTree>
    <p:extLst>
      <p:ext uri="{BB962C8B-B14F-4D97-AF65-F5344CB8AC3E}">
        <p14:creationId xmlns:p14="http://schemas.microsoft.com/office/powerpoint/2010/main" val="28866203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148"/>
        <p:cNvGrpSpPr/>
        <p:nvPr/>
      </p:nvGrpSpPr>
      <p:grpSpPr>
        <a:xfrm>
          <a:off x="0" y="0"/>
          <a:ext cx="0" cy="0"/>
          <a:chOff x="0" y="0"/>
          <a:chExt cx="0" cy="0"/>
        </a:xfrm>
      </p:grpSpPr>
      <p:sp>
        <p:nvSpPr>
          <p:cNvPr id="149" name="Google Shape;149;p16"/>
          <p:cNvSpPr txBox="1">
            <a:spLocks noGrp="1"/>
          </p:cNvSpPr>
          <p:nvPr>
            <p:ph type="title"/>
          </p:nvPr>
        </p:nvSpPr>
        <p:spPr>
          <a:xfrm>
            <a:off x="342993" y="251754"/>
            <a:ext cx="9179697" cy="1272800"/>
          </a:xfrm>
          <a:prstGeom prst="rect">
            <a:avLst/>
          </a:prstGeom>
        </p:spPr>
        <p:txBody>
          <a:bodyPr spcFirstLastPara="1" vert="horz" wrap="square" lIns="121900" tIns="121900" rIns="121900" bIns="121900" rtlCol="0" anchor="t" anchorCtr="0">
            <a:noAutofit/>
          </a:bodyPr>
          <a:lstStyle/>
          <a:p>
            <a:r>
              <a:rPr lang="az" dirty="0"/>
              <a:t>Diné (Navajo) Perspective</a:t>
            </a:r>
            <a:endParaRPr dirty="0"/>
          </a:p>
        </p:txBody>
      </p:sp>
      <p:sp>
        <p:nvSpPr>
          <p:cNvPr id="150" name="Google Shape;150;p16"/>
          <p:cNvSpPr txBox="1">
            <a:spLocks noGrp="1"/>
          </p:cNvSpPr>
          <p:nvPr>
            <p:ph type="body" idx="1"/>
          </p:nvPr>
        </p:nvSpPr>
        <p:spPr>
          <a:xfrm>
            <a:off x="203199" y="851210"/>
            <a:ext cx="11767127" cy="2486498"/>
          </a:xfrm>
          <a:prstGeom prst="rect">
            <a:avLst/>
          </a:prstGeom>
        </p:spPr>
        <p:txBody>
          <a:bodyPr spcFirstLastPara="1" vert="horz" wrap="square" lIns="121900" tIns="121900" rIns="121900" bIns="121900" rtlCol="0" anchor="t" anchorCtr="0">
            <a:noAutofit/>
          </a:bodyPr>
          <a:lstStyle/>
          <a:p>
            <a:pPr marL="194729" indent="0">
              <a:lnSpc>
                <a:spcPct val="100000"/>
              </a:lnSpc>
              <a:spcBef>
                <a:spcPts val="667"/>
              </a:spcBef>
              <a:buClr>
                <a:srgbClr val="000000"/>
              </a:buClr>
              <a:buNone/>
            </a:pPr>
            <a:r>
              <a:rPr lang="az" sz="2400" dirty="0" smtClean="0">
                <a:latin typeface="Nunito"/>
                <a:ea typeface="Nunito"/>
                <a:cs typeface="Nunito"/>
                <a:sym typeface="Nunito"/>
              </a:rPr>
              <a:t>Air </a:t>
            </a:r>
            <a:r>
              <a:rPr lang="az" sz="2400" dirty="0">
                <a:latin typeface="Nunito"/>
                <a:ea typeface="Nunito"/>
                <a:cs typeface="Nunito"/>
                <a:sym typeface="Nunito"/>
              </a:rPr>
              <a:t>is a Gift of Life and must be treated with respect. “Air is the first thing we breathe when we enter this world and it will be the last thing we take as we </a:t>
            </a:r>
            <a:r>
              <a:rPr lang="az" sz="2400" dirty="0" smtClean="0">
                <a:latin typeface="Nunito"/>
                <a:ea typeface="Nunito"/>
                <a:cs typeface="Nunito"/>
                <a:sym typeface="Nunito"/>
              </a:rPr>
              <a:t>leave this world.”</a:t>
            </a:r>
            <a:endParaRPr sz="2400" dirty="0">
              <a:latin typeface="Nunito"/>
              <a:ea typeface="Nunito"/>
              <a:cs typeface="Nunito"/>
              <a:sym typeface="Nunito"/>
            </a:endParaRPr>
          </a:p>
          <a:p>
            <a:pPr>
              <a:lnSpc>
                <a:spcPct val="150000"/>
              </a:lnSpc>
              <a:buClr>
                <a:srgbClr val="000000"/>
              </a:buClr>
              <a:buFont typeface="Nunito"/>
              <a:buChar char="●"/>
            </a:pPr>
            <a:endParaRPr lang="en-US" sz="2400" dirty="0" smtClean="0">
              <a:latin typeface="Nunito"/>
              <a:ea typeface="Nunito"/>
              <a:cs typeface="Nunito"/>
              <a:sym typeface="Nunito"/>
            </a:endParaRPr>
          </a:p>
        </p:txBody>
      </p:sp>
      <p:pic>
        <p:nvPicPr>
          <p:cNvPr id="2050" name="Picture 2" descr="Image result for navajo nation shiproc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9891" y="2230589"/>
            <a:ext cx="10197237" cy="4266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5885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148"/>
        <p:cNvGrpSpPr/>
        <p:nvPr/>
      </p:nvGrpSpPr>
      <p:grpSpPr>
        <a:xfrm>
          <a:off x="0" y="0"/>
          <a:ext cx="0" cy="0"/>
          <a:chOff x="0" y="0"/>
          <a:chExt cx="0" cy="0"/>
        </a:xfrm>
      </p:grpSpPr>
      <p:sp>
        <p:nvSpPr>
          <p:cNvPr id="150" name="Google Shape;150;p16"/>
          <p:cNvSpPr txBox="1">
            <a:spLocks noGrp="1"/>
          </p:cNvSpPr>
          <p:nvPr>
            <p:ph type="body" idx="1"/>
          </p:nvPr>
        </p:nvSpPr>
        <p:spPr>
          <a:xfrm>
            <a:off x="148445" y="120068"/>
            <a:ext cx="11720573" cy="2486498"/>
          </a:xfrm>
          <a:prstGeom prst="rect">
            <a:avLst/>
          </a:prstGeom>
        </p:spPr>
        <p:txBody>
          <a:bodyPr spcFirstLastPara="1" vert="horz" wrap="square" lIns="121900" tIns="121900" rIns="121900" bIns="121900" rtlCol="0" anchor="t" anchorCtr="0">
            <a:noAutofit/>
          </a:bodyPr>
          <a:lstStyle/>
          <a:p>
            <a:pPr marL="194729" indent="0">
              <a:lnSpc>
                <a:spcPct val="100000"/>
              </a:lnSpc>
              <a:buClr>
                <a:srgbClr val="000000"/>
              </a:buClr>
              <a:buNone/>
            </a:pPr>
            <a:r>
              <a:rPr lang="en-US" sz="4000" dirty="0">
                <a:latin typeface="+mj-lt"/>
                <a:ea typeface="Nunito"/>
                <a:cs typeface="Nunito"/>
                <a:sym typeface="Nunito"/>
              </a:rPr>
              <a:t>Educational philosophy at </a:t>
            </a:r>
            <a:r>
              <a:rPr lang="en-US" sz="4000" dirty="0" err="1" smtClean="0">
                <a:latin typeface="+mj-lt"/>
                <a:ea typeface="Nunito"/>
                <a:cs typeface="Nunito"/>
                <a:sym typeface="Nunito"/>
              </a:rPr>
              <a:t>Diné</a:t>
            </a:r>
            <a:r>
              <a:rPr lang="en-US" sz="4000" dirty="0" smtClean="0">
                <a:latin typeface="+mj-lt"/>
                <a:ea typeface="Nunito"/>
                <a:cs typeface="Nunito"/>
                <a:sym typeface="Nunito"/>
              </a:rPr>
              <a:t> College</a:t>
            </a:r>
            <a:r>
              <a:rPr lang="en-US" sz="2000" dirty="0" smtClean="0">
                <a:latin typeface="Nunito"/>
                <a:ea typeface="Nunito"/>
                <a:cs typeface="Nunito"/>
                <a:sym typeface="Nunito"/>
              </a:rPr>
              <a:t> </a:t>
            </a:r>
          </a:p>
          <a:p>
            <a:pPr marL="194729" indent="0">
              <a:lnSpc>
                <a:spcPct val="100000"/>
              </a:lnSpc>
              <a:buClr>
                <a:srgbClr val="000000"/>
              </a:buClr>
              <a:buNone/>
            </a:pPr>
            <a:endParaRPr lang="en-US" sz="2000" b="1" dirty="0">
              <a:latin typeface="Nunito"/>
              <a:ea typeface="Nunito"/>
              <a:cs typeface="Nunito"/>
              <a:sym typeface="Nunito"/>
            </a:endParaRPr>
          </a:p>
          <a:p>
            <a:pPr marL="194729" indent="0">
              <a:lnSpc>
                <a:spcPct val="100000"/>
              </a:lnSpc>
              <a:buClr>
                <a:srgbClr val="000000"/>
              </a:buClr>
              <a:buNone/>
            </a:pPr>
            <a:r>
              <a:rPr lang="en-US" sz="2400" b="1" dirty="0" err="1" smtClean="0">
                <a:latin typeface="Nunito"/>
                <a:ea typeface="Nunito"/>
                <a:cs typeface="Nunito"/>
                <a:sym typeface="Nunito"/>
              </a:rPr>
              <a:t>Sa'ah</a:t>
            </a:r>
            <a:r>
              <a:rPr lang="en-US" sz="2400" b="1" dirty="0" smtClean="0">
                <a:latin typeface="Nunito"/>
                <a:ea typeface="Nunito"/>
                <a:cs typeface="Nunito"/>
                <a:sym typeface="Nunito"/>
              </a:rPr>
              <a:t> </a:t>
            </a:r>
            <a:r>
              <a:rPr lang="en-US" sz="2400" b="1" dirty="0" err="1">
                <a:latin typeface="Nunito"/>
                <a:ea typeface="Nunito"/>
                <a:cs typeface="Nunito"/>
                <a:sym typeface="Nunito"/>
              </a:rPr>
              <a:t>Naagháí</a:t>
            </a:r>
            <a:r>
              <a:rPr lang="en-US" sz="2400" b="1" dirty="0">
                <a:latin typeface="Nunito"/>
                <a:ea typeface="Nunito"/>
                <a:cs typeface="Nunito"/>
                <a:sym typeface="Nunito"/>
              </a:rPr>
              <a:t> </a:t>
            </a:r>
            <a:r>
              <a:rPr lang="en-US" sz="2400" b="1" dirty="0" err="1">
                <a:latin typeface="Nunito"/>
                <a:ea typeface="Nunito"/>
                <a:cs typeface="Nunito"/>
                <a:sym typeface="Nunito"/>
              </a:rPr>
              <a:t>Bik'eh</a:t>
            </a:r>
            <a:r>
              <a:rPr lang="en-US" sz="2400" b="1" dirty="0">
                <a:latin typeface="Nunito"/>
                <a:ea typeface="Nunito"/>
                <a:cs typeface="Nunito"/>
                <a:sym typeface="Nunito"/>
              </a:rPr>
              <a:t> </a:t>
            </a:r>
            <a:r>
              <a:rPr lang="en-US" sz="2400" b="1" dirty="0" err="1" smtClean="0">
                <a:latin typeface="Nunito"/>
                <a:ea typeface="Nunito"/>
                <a:cs typeface="Nunito"/>
                <a:sym typeface="Nunito"/>
              </a:rPr>
              <a:t>Hózóón</a:t>
            </a:r>
            <a:r>
              <a:rPr lang="en-US" sz="2400" dirty="0">
                <a:latin typeface="Nunito"/>
                <a:ea typeface="Nunito"/>
                <a:cs typeface="Nunito"/>
                <a:sym typeface="Nunito"/>
              </a:rPr>
              <a:t>:</a:t>
            </a:r>
            <a:r>
              <a:rPr lang="en-US" sz="2400" dirty="0" smtClean="0">
                <a:latin typeface="Nunito"/>
                <a:ea typeface="Nunito"/>
                <a:cs typeface="Nunito"/>
                <a:sym typeface="Nunito"/>
              </a:rPr>
              <a:t> The </a:t>
            </a:r>
            <a:r>
              <a:rPr lang="en-US" sz="2400" dirty="0" err="1">
                <a:latin typeface="Nunito"/>
                <a:ea typeface="Nunito"/>
                <a:cs typeface="Nunito"/>
                <a:sym typeface="Nunito"/>
              </a:rPr>
              <a:t>Diné</a:t>
            </a:r>
            <a:r>
              <a:rPr lang="en-US" sz="2400" dirty="0">
                <a:latin typeface="Nunito"/>
                <a:ea typeface="Nunito"/>
                <a:cs typeface="Nunito"/>
                <a:sym typeface="Nunito"/>
              </a:rPr>
              <a:t> traditional living system that places </a:t>
            </a:r>
            <a:r>
              <a:rPr lang="en-US" sz="2400" dirty="0" err="1">
                <a:latin typeface="Nunito"/>
                <a:ea typeface="Nunito"/>
                <a:cs typeface="Nunito"/>
                <a:sym typeface="Nunito"/>
              </a:rPr>
              <a:t>Diné</a:t>
            </a:r>
            <a:r>
              <a:rPr lang="en-US" sz="2400" dirty="0">
                <a:latin typeface="Nunito"/>
                <a:ea typeface="Nunito"/>
                <a:cs typeface="Nunito"/>
                <a:sym typeface="Nunito"/>
              </a:rPr>
              <a:t> life </a:t>
            </a:r>
            <a:r>
              <a:rPr lang="en-US" sz="2400" dirty="0" smtClean="0">
                <a:latin typeface="Nunito"/>
                <a:ea typeface="Nunito"/>
                <a:cs typeface="Nunito"/>
                <a:sym typeface="Nunito"/>
              </a:rPr>
              <a:t>in harmony </a:t>
            </a:r>
            <a:r>
              <a:rPr lang="en-US" sz="2400" dirty="0">
                <a:latin typeface="Nunito"/>
                <a:ea typeface="Nunito"/>
                <a:cs typeface="Nunito"/>
                <a:sym typeface="Nunito"/>
              </a:rPr>
              <a:t>with the natural world and the universe.</a:t>
            </a:r>
          </a:p>
          <a:p>
            <a:pPr marL="194729" indent="0">
              <a:lnSpc>
                <a:spcPct val="150000"/>
              </a:lnSpc>
              <a:buClr>
                <a:srgbClr val="000000"/>
              </a:buClr>
              <a:buNone/>
            </a:pPr>
            <a:endParaRPr lang="en-US" sz="2000" dirty="0" smtClean="0">
              <a:latin typeface="Nunito"/>
              <a:ea typeface="Nunito"/>
              <a:cs typeface="Nunito"/>
              <a:sym typeface="Nunito"/>
            </a:endParaRPr>
          </a:p>
        </p:txBody>
      </p:sp>
      <p:pic>
        <p:nvPicPr>
          <p:cNvPr id="2050" name="Picture 2" descr="Image result for navajo nation shiproc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9891" y="2230589"/>
            <a:ext cx="10197237" cy="4266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1025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lated image"/>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711782" y="18472"/>
            <a:ext cx="5452509" cy="4913745"/>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49;p16"/>
          <p:cNvSpPr txBox="1">
            <a:spLocks/>
          </p:cNvSpPr>
          <p:nvPr/>
        </p:nvSpPr>
        <p:spPr>
          <a:xfrm>
            <a:off x="232157" y="279467"/>
            <a:ext cx="6187116" cy="12728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The Navajo Nation</a:t>
            </a:r>
            <a:endParaRPr lang="en-US" dirty="0"/>
          </a:p>
        </p:txBody>
      </p:sp>
      <p:sp>
        <p:nvSpPr>
          <p:cNvPr id="6" name="Google Shape;150;p16"/>
          <p:cNvSpPr txBox="1">
            <a:spLocks/>
          </p:cNvSpPr>
          <p:nvPr/>
        </p:nvSpPr>
        <p:spPr>
          <a:xfrm>
            <a:off x="232157" y="915867"/>
            <a:ext cx="6704351" cy="5346388"/>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667"/>
              </a:spcBef>
              <a:buClr>
                <a:srgbClr val="000000"/>
              </a:buClr>
              <a:buNone/>
            </a:pPr>
            <a:r>
              <a:rPr lang="en-US" b="1" dirty="0" smtClean="0">
                <a:latin typeface="Nunito"/>
                <a:ea typeface="Nunito"/>
                <a:cs typeface="Nunito"/>
                <a:sym typeface="Nunito"/>
              </a:rPr>
              <a:t>1.</a:t>
            </a:r>
            <a:r>
              <a:rPr lang="en-US" dirty="0" smtClean="0">
                <a:latin typeface="Nunito"/>
                <a:ea typeface="Nunito"/>
                <a:cs typeface="Nunito"/>
                <a:sym typeface="Nunito"/>
              </a:rPr>
              <a:t> Larger in area than 10 US States.</a:t>
            </a:r>
            <a:endParaRPr lang="en-US" sz="800" dirty="0" smtClean="0">
              <a:latin typeface="Nunito"/>
              <a:ea typeface="Nunito"/>
              <a:cs typeface="Nunito"/>
              <a:sym typeface="Nunito"/>
            </a:endParaRPr>
          </a:p>
          <a:p>
            <a:pPr marL="0" indent="0">
              <a:lnSpc>
                <a:spcPct val="150000"/>
              </a:lnSpc>
              <a:spcBef>
                <a:spcPts val="667"/>
              </a:spcBef>
              <a:buClr>
                <a:srgbClr val="000000"/>
              </a:buClr>
              <a:buNone/>
            </a:pPr>
            <a:r>
              <a:rPr lang="en-US" b="1" dirty="0" smtClean="0">
                <a:latin typeface="Nunito"/>
                <a:ea typeface="Nunito"/>
                <a:cs typeface="Nunito"/>
                <a:sym typeface="Nunito"/>
              </a:rPr>
              <a:t>2.</a:t>
            </a:r>
            <a:r>
              <a:rPr lang="en-US" dirty="0" smtClean="0">
                <a:latin typeface="Nunito"/>
                <a:ea typeface="Nunito"/>
                <a:cs typeface="Nunito"/>
                <a:sym typeface="Nunito"/>
              </a:rPr>
              <a:t> Yet has a smaller population (~350K) and lower </a:t>
            </a:r>
            <a:r>
              <a:rPr lang="en-US" dirty="0">
                <a:latin typeface="Nunito"/>
                <a:ea typeface="Nunito"/>
                <a:cs typeface="Nunito"/>
                <a:sym typeface="Nunito"/>
              </a:rPr>
              <a:t>median income </a:t>
            </a:r>
            <a:r>
              <a:rPr lang="en-US" dirty="0" smtClean="0">
                <a:latin typeface="Nunito"/>
                <a:ea typeface="Nunito"/>
                <a:cs typeface="Nunito"/>
                <a:sym typeface="Nunito"/>
              </a:rPr>
              <a:t>(~27K) than all 50 states</a:t>
            </a:r>
            <a:endParaRPr lang="en-US" sz="800" dirty="0">
              <a:latin typeface="Nunito"/>
              <a:ea typeface="Nunito"/>
              <a:cs typeface="Nunito"/>
              <a:sym typeface="Nunito"/>
            </a:endParaRPr>
          </a:p>
          <a:p>
            <a:pPr marL="0" indent="0">
              <a:lnSpc>
                <a:spcPct val="150000"/>
              </a:lnSpc>
              <a:spcBef>
                <a:spcPts val="667"/>
              </a:spcBef>
              <a:buClr>
                <a:srgbClr val="000000"/>
              </a:buClr>
              <a:buNone/>
            </a:pPr>
            <a:r>
              <a:rPr lang="en-US" b="1" dirty="0">
                <a:latin typeface="Nunito"/>
                <a:ea typeface="Nunito"/>
                <a:cs typeface="Nunito"/>
                <a:sym typeface="Nunito"/>
              </a:rPr>
              <a:t>3.</a:t>
            </a:r>
            <a:r>
              <a:rPr lang="en-US" dirty="0">
                <a:latin typeface="Nunito"/>
                <a:ea typeface="Nunito"/>
                <a:cs typeface="Nunito"/>
                <a:sym typeface="Nunito"/>
              </a:rPr>
              <a:t> </a:t>
            </a:r>
            <a:r>
              <a:rPr lang="en-US" dirty="0" smtClean="0">
                <a:latin typeface="Nunito"/>
                <a:ea typeface="Nunito"/>
                <a:cs typeface="Nunito"/>
                <a:sym typeface="Nunito"/>
              </a:rPr>
              <a:t>Historically </a:t>
            </a:r>
            <a:r>
              <a:rPr lang="en-US" dirty="0">
                <a:latin typeface="Nunito"/>
                <a:ea typeface="Nunito"/>
                <a:cs typeface="Nunito"/>
                <a:sym typeface="Nunito"/>
              </a:rPr>
              <a:t>e</a:t>
            </a:r>
            <a:r>
              <a:rPr lang="en-US" dirty="0" smtClean="0">
                <a:latin typeface="Nunito"/>
                <a:ea typeface="Nunito"/>
                <a:cs typeface="Nunito"/>
                <a:sym typeface="Nunito"/>
              </a:rPr>
              <a:t>xploited</a:t>
            </a:r>
            <a:r>
              <a:rPr lang="en-US" dirty="0">
                <a:latin typeface="Nunito"/>
                <a:ea typeface="Nunito"/>
                <a:cs typeface="Nunito"/>
                <a:sym typeface="Nunito"/>
              </a:rPr>
              <a:t>, under-resourced, and mined </a:t>
            </a:r>
            <a:r>
              <a:rPr lang="en-US" dirty="0" smtClean="0">
                <a:latin typeface="Nunito"/>
                <a:ea typeface="Nunito"/>
                <a:cs typeface="Nunito"/>
                <a:sym typeface="Nunito"/>
              </a:rPr>
              <a:t>(uranium</a:t>
            </a:r>
            <a:r>
              <a:rPr lang="en-US" dirty="0">
                <a:latin typeface="Nunito"/>
                <a:ea typeface="Nunito"/>
                <a:cs typeface="Nunito"/>
                <a:sym typeface="Nunito"/>
              </a:rPr>
              <a:t>, coal, natural gas</a:t>
            </a:r>
            <a:r>
              <a:rPr lang="en-US" dirty="0" smtClean="0">
                <a:latin typeface="Nunito"/>
                <a:ea typeface="Nunito"/>
                <a:cs typeface="Nunito"/>
                <a:sym typeface="Nunito"/>
              </a:rPr>
              <a:t>, oil) </a:t>
            </a:r>
            <a:r>
              <a:rPr lang="en-US" dirty="0">
                <a:latin typeface="Nunito"/>
                <a:ea typeface="Nunito"/>
                <a:cs typeface="Nunito"/>
                <a:sym typeface="Nunito"/>
              </a:rPr>
              <a:t>leading </a:t>
            </a:r>
            <a:r>
              <a:rPr lang="en-US" dirty="0" smtClean="0">
                <a:latin typeface="Nunito"/>
                <a:ea typeface="Nunito"/>
                <a:cs typeface="Nunito"/>
                <a:sym typeface="Nunito"/>
              </a:rPr>
              <a:t>to environmental </a:t>
            </a:r>
            <a:r>
              <a:rPr lang="en-US" dirty="0">
                <a:latin typeface="Nunito"/>
                <a:ea typeface="Nunito"/>
                <a:cs typeface="Nunito"/>
                <a:sym typeface="Nunito"/>
              </a:rPr>
              <a:t>and public health disasters.</a:t>
            </a:r>
          </a:p>
          <a:p>
            <a:pPr marL="0" indent="0">
              <a:lnSpc>
                <a:spcPct val="150000"/>
              </a:lnSpc>
              <a:spcBef>
                <a:spcPts val="667"/>
              </a:spcBef>
              <a:buClr>
                <a:srgbClr val="000000"/>
              </a:buClr>
              <a:buNone/>
            </a:pPr>
            <a:endParaRPr lang="en-US" dirty="0" smtClean="0">
              <a:latin typeface="Nunito"/>
              <a:ea typeface="Nunito"/>
              <a:cs typeface="Nunito"/>
              <a:sym typeface="Nunito"/>
            </a:endParaRPr>
          </a:p>
        </p:txBody>
      </p:sp>
    </p:spTree>
    <p:extLst>
      <p:ext uri="{BB962C8B-B14F-4D97-AF65-F5344CB8AC3E}">
        <p14:creationId xmlns:p14="http://schemas.microsoft.com/office/powerpoint/2010/main" val="2248220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49;p16"/>
          <p:cNvSpPr txBox="1">
            <a:spLocks/>
          </p:cNvSpPr>
          <p:nvPr/>
        </p:nvSpPr>
        <p:spPr>
          <a:xfrm>
            <a:off x="232157" y="279467"/>
            <a:ext cx="8274533" cy="12728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ASCEND! at </a:t>
            </a:r>
            <a:r>
              <a:rPr lang="az" dirty="0" smtClean="0"/>
              <a:t>Diné</a:t>
            </a:r>
            <a:r>
              <a:rPr lang="en-US" dirty="0" smtClean="0"/>
              <a:t> College </a:t>
            </a:r>
            <a:endParaRPr lang="en-US" dirty="0"/>
          </a:p>
        </p:txBody>
      </p:sp>
      <p:pic>
        <p:nvPicPr>
          <p:cNvPr id="6146" name="Picture 2" descr="https://upload.wikimedia.org/wikipedia/commons/thumb/d/d6/Navajo_generating_station_Page_2.jpg/1024px-Navajo_generating_station_Page_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275178" y="3121891"/>
            <a:ext cx="4796750" cy="3597562"/>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150;p16"/>
          <p:cNvSpPr txBox="1">
            <a:spLocks/>
          </p:cNvSpPr>
          <p:nvPr/>
        </p:nvSpPr>
        <p:spPr>
          <a:xfrm>
            <a:off x="232158" y="915867"/>
            <a:ext cx="11839769" cy="2954169"/>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667"/>
              </a:spcBef>
              <a:buClr>
                <a:srgbClr val="000000"/>
              </a:buClr>
              <a:buNone/>
            </a:pPr>
            <a:r>
              <a:rPr lang="en-US" sz="2400" b="1" u="sng" dirty="0" smtClean="0">
                <a:latin typeface="Nunito"/>
                <a:ea typeface="Nunito"/>
                <a:cs typeface="Nunito"/>
                <a:sym typeface="Nunito"/>
              </a:rPr>
              <a:t>Proximate goal</a:t>
            </a:r>
            <a:r>
              <a:rPr lang="en-US" sz="2400" b="1" dirty="0" smtClean="0">
                <a:latin typeface="Nunito"/>
                <a:ea typeface="Nunito"/>
                <a:cs typeface="Nunito"/>
                <a:sym typeface="Nunito"/>
              </a:rPr>
              <a:t>:</a:t>
            </a:r>
            <a:r>
              <a:rPr lang="en-US" sz="2400" dirty="0" smtClean="0">
                <a:latin typeface="Nunito"/>
                <a:ea typeface="Nunito"/>
                <a:cs typeface="Nunito"/>
                <a:sym typeface="Nunito"/>
              </a:rPr>
              <a:t> With help from the Arizona Space Grant Consortium, empower our students to obtain high altitude environmental data on radiation, greenhouse gases (CO</a:t>
            </a:r>
            <a:r>
              <a:rPr lang="en-US" sz="2400" baseline="-25000" dirty="0" smtClean="0">
                <a:latin typeface="Nunito"/>
                <a:ea typeface="Nunito"/>
                <a:cs typeface="Nunito"/>
                <a:sym typeface="Nunito"/>
              </a:rPr>
              <a:t>2</a:t>
            </a:r>
            <a:r>
              <a:rPr lang="en-US" sz="2400" dirty="0" smtClean="0">
                <a:latin typeface="Nunito"/>
                <a:ea typeface="Nunito"/>
                <a:cs typeface="Nunito"/>
                <a:sym typeface="Nunito"/>
              </a:rPr>
              <a:t>, CH</a:t>
            </a:r>
            <a:r>
              <a:rPr lang="en-US" sz="2400" baseline="-25000" dirty="0" smtClean="0">
                <a:latin typeface="Nunito"/>
                <a:ea typeface="Nunito"/>
                <a:cs typeface="Nunito"/>
                <a:sym typeface="Nunito"/>
              </a:rPr>
              <a:t>4</a:t>
            </a:r>
            <a:r>
              <a:rPr lang="en-US" sz="2400" dirty="0" smtClean="0">
                <a:latin typeface="Nunito"/>
                <a:ea typeface="Nunito"/>
                <a:cs typeface="Nunito"/>
                <a:sym typeface="Nunito"/>
              </a:rPr>
              <a:t>), and atmospheric pollutants (NO</a:t>
            </a:r>
            <a:r>
              <a:rPr lang="en-US" sz="2400" baseline="-25000" dirty="0" smtClean="0">
                <a:latin typeface="Nunito"/>
                <a:ea typeface="Nunito"/>
                <a:cs typeface="Nunito"/>
                <a:sym typeface="Nunito"/>
              </a:rPr>
              <a:t>2</a:t>
            </a:r>
            <a:r>
              <a:rPr lang="en-US" sz="2400" dirty="0" smtClean="0">
                <a:latin typeface="Nunito"/>
                <a:ea typeface="Nunito"/>
                <a:cs typeface="Nunito"/>
                <a:sym typeface="Nunito"/>
              </a:rPr>
              <a:t>, SO</a:t>
            </a:r>
            <a:r>
              <a:rPr lang="en-US" sz="2400" baseline="-25000" dirty="0" smtClean="0">
                <a:latin typeface="Nunito"/>
                <a:ea typeface="Nunito"/>
                <a:cs typeface="Nunito"/>
                <a:sym typeface="Nunito"/>
              </a:rPr>
              <a:t>2</a:t>
            </a:r>
            <a:r>
              <a:rPr lang="en-US" sz="2400" dirty="0" smtClean="0">
                <a:latin typeface="Nunito"/>
                <a:ea typeface="Nunito"/>
                <a:cs typeface="Nunito"/>
                <a:sym typeface="Nunito"/>
              </a:rPr>
              <a:t>).</a:t>
            </a:r>
          </a:p>
          <a:p>
            <a:pPr marL="0" indent="0">
              <a:lnSpc>
                <a:spcPct val="150000"/>
              </a:lnSpc>
              <a:spcBef>
                <a:spcPts val="667"/>
              </a:spcBef>
              <a:buClr>
                <a:srgbClr val="000000"/>
              </a:buClr>
              <a:buNone/>
            </a:pPr>
            <a:endParaRPr lang="en-US" sz="2400" dirty="0">
              <a:latin typeface="Nunito"/>
              <a:ea typeface="Nunito"/>
              <a:cs typeface="Nunito"/>
              <a:sym typeface="Nunito"/>
            </a:endParaRPr>
          </a:p>
        </p:txBody>
      </p:sp>
      <p:sp>
        <p:nvSpPr>
          <p:cNvPr id="2" name="Rectangle 1"/>
          <p:cNvSpPr/>
          <p:nvPr/>
        </p:nvSpPr>
        <p:spPr>
          <a:xfrm>
            <a:off x="232158" y="3255445"/>
            <a:ext cx="6695116" cy="2308324"/>
          </a:xfrm>
          <a:prstGeom prst="rect">
            <a:avLst/>
          </a:prstGeom>
        </p:spPr>
        <p:txBody>
          <a:bodyPr wrap="square">
            <a:spAutoFit/>
          </a:bodyPr>
          <a:lstStyle/>
          <a:p>
            <a:pPr>
              <a:lnSpc>
                <a:spcPct val="150000"/>
              </a:lnSpc>
              <a:spcBef>
                <a:spcPts val="667"/>
              </a:spcBef>
              <a:buClr>
                <a:srgbClr val="000000"/>
              </a:buClr>
            </a:pPr>
            <a:r>
              <a:rPr lang="en-US" sz="2400" b="1" u="sng" dirty="0">
                <a:latin typeface="Nunito"/>
                <a:ea typeface="Nunito"/>
                <a:cs typeface="Nunito"/>
                <a:sym typeface="Nunito"/>
              </a:rPr>
              <a:t>Ultimate goal</a:t>
            </a:r>
            <a:r>
              <a:rPr lang="en-US" sz="2400" b="1" dirty="0">
                <a:latin typeface="Nunito"/>
                <a:ea typeface="Nunito"/>
                <a:cs typeface="Nunito"/>
                <a:sym typeface="Nunito"/>
              </a:rPr>
              <a:t>:</a:t>
            </a:r>
            <a:r>
              <a:rPr lang="en-US" sz="2400" dirty="0">
                <a:latin typeface="Nunito"/>
                <a:ea typeface="Nunito"/>
                <a:cs typeface="Nunito"/>
                <a:sym typeface="Nunito"/>
              </a:rPr>
              <a:t> </a:t>
            </a:r>
            <a:r>
              <a:rPr lang="en-US" sz="2400" dirty="0" smtClean="0">
                <a:latin typeface="Nunito"/>
                <a:ea typeface="Nunito"/>
                <a:cs typeface="Nunito"/>
                <a:sym typeface="Nunito"/>
              </a:rPr>
              <a:t>A marriage of </a:t>
            </a:r>
            <a:r>
              <a:rPr lang="en-US" sz="2400" dirty="0" err="1">
                <a:latin typeface="Nunito"/>
                <a:ea typeface="Nunito"/>
                <a:cs typeface="Nunito"/>
                <a:sym typeface="Nunito"/>
              </a:rPr>
              <a:t>Diné</a:t>
            </a:r>
            <a:r>
              <a:rPr lang="en-US" sz="2400" dirty="0">
                <a:latin typeface="Nunito"/>
                <a:ea typeface="Nunito"/>
                <a:cs typeface="Nunito"/>
                <a:sym typeface="Nunito"/>
              </a:rPr>
              <a:t> </a:t>
            </a:r>
            <a:r>
              <a:rPr lang="en-US" sz="2400" dirty="0" smtClean="0">
                <a:latin typeface="Nunito"/>
                <a:ea typeface="Nunito"/>
                <a:cs typeface="Nunito"/>
                <a:sym typeface="Nunito"/>
              </a:rPr>
              <a:t>perspectives with data sovereignty. Empowerment of </a:t>
            </a:r>
            <a:r>
              <a:rPr lang="en-US" sz="2400" dirty="0" err="1" smtClean="0">
                <a:latin typeface="Nunito"/>
                <a:ea typeface="Nunito"/>
                <a:cs typeface="Nunito"/>
                <a:sym typeface="Nunito"/>
              </a:rPr>
              <a:t>Diné</a:t>
            </a:r>
            <a:r>
              <a:rPr lang="en-US" sz="2400" dirty="0" smtClean="0">
                <a:latin typeface="Nunito"/>
                <a:ea typeface="Nunito"/>
                <a:cs typeface="Nunito"/>
                <a:sym typeface="Nunito"/>
              </a:rPr>
              <a:t> people to obtain, analyze, manage, and share open access environmental datasets.</a:t>
            </a:r>
            <a:endParaRPr lang="en-US" sz="2400" dirty="0">
              <a:latin typeface="Nunito"/>
              <a:ea typeface="Nunito"/>
              <a:cs typeface="Nunito"/>
              <a:sym typeface="Nunito"/>
            </a:endParaRPr>
          </a:p>
        </p:txBody>
      </p:sp>
    </p:spTree>
    <p:extLst>
      <p:ext uri="{BB962C8B-B14F-4D97-AF65-F5344CB8AC3E}">
        <p14:creationId xmlns:p14="http://schemas.microsoft.com/office/powerpoint/2010/main" val="3840882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2364" y="914400"/>
            <a:ext cx="6179889" cy="2887579"/>
          </a:xfrm>
        </p:spPr>
        <p:txBody>
          <a:bodyPr>
            <a:noAutofit/>
          </a:bodyPr>
          <a:lstStyle/>
          <a:p>
            <a:r>
              <a:rPr lang="nv-Latn" sz="3600" dirty="0" smtClean="0">
                <a:solidFill>
                  <a:srgbClr val="FFFFFF"/>
                </a:solidFill>
              </a:rPr>
              <a:t>Investigation </a:t>
            </a:r>
            <a:r>
              <a:rPr lang="nv-Latn" sz="3600" dirty="0">
                <a:solidFill>
                  <a:srgbClr val="FFFFFF"/>
                </a:solidFill>
              </a:rPr>
              <a:t>of </a:t>
            </a:r>
            <a:r>
              <a:rPr lang="nv-Latn" sz="3600" dirty="0" smtClean="0">
                <a:solidFill>
                  <a:srgbClr val="FFFFFF"/>
                </a:solidFill>
              </a:rPr>
              <a:t>A</a:t>
            </a:r>
            <a:r>
              <a:rPr lang="en-US" sz="3600" dirty="0" smtClean="0">
                <a:solidFill>
                  <a:srgbClr val="FFFFFF"/>
                </a:solidFill>
              </a:rPr>
              <a:t>t</a:t>
            </a:r>
            <a:r>
              <a:rPr lang="nv-Latn" sz="3600" dirty="0" smtClean="0">
                <a:solidFill>
                  <a:srgbClr val="FFFFFF"/>
                </a:solidFill>
              </a:rPr>
              <a:t>mospheric </a:t>
            </a:r>
            <a:r>
              <a:rPr lang="en-US" sz="3600" dirty="0" smtClean="0">
                <a:solidFill>
                  <a:srgbClr val="FFFFFF"/>
                </a:solidFill>
              </a:rPr>
              <a:t>UV</a:t>
            </a:r>
            <a:r>
              <a:rPr lang="nv-Latn-001" sz="3600" dirty="0" smtClean="0">
                <a:solidFill>
                  <a:srgbClr val="FFFFFF"/>
                </a:solidFill>
              </a:rPr>
              <a:t> </a:t>
            </a:r>
            <a:r>
              <a:rPr lang="en-US" sz="3600" dirty="0" smtClean="0">
                <a:solidFill>
                  <a:srgbClr val="FFFFFF"/>
                </a:solidFill>
              </a:rPr>
              <a:t>and Ionizing </a:t>
            </a:r>
            <a:r>
              <a:rPr lang="nv-Latn" sz="3600" dirty="0" smtClean="0">
                <a:solidFill>
                  <a:srgbClr val="FFFFFF"/>
                </a:solidFill>
              </a:rPr>
              <a:t>Radiation</a:t>
            </a:r>
            <a:endParaRPr lang="en-US" sz="3600" dirty="0">
              <a:solidFill>
                <a:srgbClr val="FFFFFF"/>
              </a:solidFill>
            </a:endParaRPr>
          </a:p>
        </p:txBody>
      </p:sp>
      <p:sp>
        <p:nvSpPr>
          <p:cNvPr id="3" name="Subtitle 2"/>
          <p:cNvSpPr>
            <a:spLocks noGrp="1"/>
          </p:cNvSpPr>
          <p:nvPr>
            <p:ph type="subTitle" idx="1"/>
          </p:nvPr>
        </p:nvSpPr>
        <p:spPr>
          <a:xfrm>
            <a:off x="1353508" y="4413663"/>
            <a:ext cx="3657600" cy="1525597"/>
          </a:xfrm>
        </p:spPr>
        <p:txBody>
          <a:bodyPr>
            <a:normAutofit/>
          </a:bodyPr>
          <a:lstStyle/>
          <a:p>
            <a:r>
              <a:rPr lang="en-US" sz="3200" dirty="0" smtClean="0">
                <a:solidFill>
                  <a:srgbClr val="FFFFFF"/>
                </a:solidFill>
              </a:rPr>
              <a:t>L</a:t>
            </a:r>
            <a:r>
              <a:rPr lang="nv-Latn-001" sz="3200" dirty="0">
                <a:solidFill>
                  <a:srgbClr val="FFFFFF"/>
                </a:solidFill>
              </a:rPr>
              <a:t>y</a:t>
            </a:r>
            <a:r>
              <a:rPr lang="en-US" sz="3200" dirty="0">
                <a:solidFill>
                  <a:srgbClr val="FFFFFF"/>
                </a:solidFill>
              </a:rPr>
              <a:t>n</a:t>
            </a:r>
            <a:r>
              <a:rPr lang="nv-Latn-001" sz="3200" dirty="0">
                <a:solidFill>
                  <a:srgbClr val="FFFFFF"/>
                </a:solidFill>
              </a:rPr>
              <a:t>s</a:t>
            </a:r>
            <a:r>
              <a:rPr lang="en-US" sz="3200" dirty="0">
                <a:solidFill>
                  <a:srgbClr val="FFFFFF"/>
                </a:solidFill>
              </a:rPr>
              <a:t>h</a:t>
            </a:r>
            <a:r>
              <a:rPr lang="nv-Latn-001" sz="3200" dirty="0">
                <a:solidFill>
                  <a:srgbClr val="FFFFFF"/>
                </a:solidFill>
              </a:rPr>
              <a:t>e</a:t>
            </a:r>
            <a:r>
              <a:rPr lang="en-US" sz="3200" dirty="0">
                <a:solidFill>
                  <a:srgbClr val="FFFFFF"/>
                </a:solidFill>
              </a:rPr>
              <a:t>l</a:t>
            </a:r>
            <a:r>
              <a:rPr lang="nv-Latn-001" sz="3200" dirty="0">
                <a:solidFill>
                  <a:srgbClr val="FFFFFF"/>
                </a:solidFill>
              </a:rPr>
              <a:t>l </a:t>
            </a:r>
            <a:r>
              <a:rPr lang="en-US" sz="3200" dirty="0">
                <a:solidFill>
                  <a:srgbClr val="FFFFFF"/>
                </a:solidFill>
              </a:rPr>
              <a:t>B</a:t>
            </a:r>
            <a:r>
              <a:rPr lang="nv-Latn-001" sz="3200" dirty="0">
                <a:solidFill>
                  <a:srgbClr val="FFFFFF"/>
                </a:solidFill>
              </a:rPr>
              <a:t>e</a:t>
            </a:r>
            <a:r>
              <a:rPr lang="en-US" sz="3200" dirty="0">
                <a:solidFill>
                  <a:srgbClr val="FFFFFF"/>
                </a:solidFill>
              </a:rPr>
              <a:t>g</a:t>
            </a:r>
            <a:r>
              <a:rPr lang="nv-Latn-001" sz="3200" dirty="0">
                <a:solidFill>
                  <a:srgbClr val="FFFFFF"/>
                </a:solidFill>
              </a:rPr>
              <a:t>a</a:t>
            </a:r>
            <a:r>
              <a:rPr lang="en-US" sz="3200" dirty="0">
                <a:solidFill>
                  <a:srgbClr val="FFFFFF"/>
                </a:solidFill>
              </a:rPr>
              <a:t>y</a:t>
            </a:r>
            <a:endParaRPr lang="nv-Latn-001" sz="3200" dirty="0">
              <a:solidFill>
                <a:srgbClr val="FFFFFF"/>
              </a:solidFill>
            </a:endParaRPr>
          </a:p>
        </p:txBody>
      </p:sp>
      <p:pic>
        <p:nvPicPr>
          <p:cNvPr id="2052" name="Picture 4" descr="https://lh5.googleusercontent.com/6d0CZQNLvlRzvPJWbyRSO6o9vzsltcDORkEUCJYKqrhq-HJLkwIeSjI30FbHuqqkuVKzbpKT_ZC44JjrySmJQV-o3Ddx8cchlIGwoFKZS0CwsmJMybaevWyPOAQIVRSZ_woWVUtpKxA">
            <a:extLst>
              <a:ext uri="{FF2B5EF4-FFF2-40B4-BE49-F238E27FC236}">
                <a16:creationId xmlns:a16="http://schemas.microsoft.com/office/drawing/2014/main" id="{91485AA7-3B07-449C-A203-D7318E1D571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272253" y="520282"/>
            <a:ext cx="5758874" cy="5270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1907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1622099" y="195563"/>
            <a:ext cx="8118764" cy="1323439"/>
          </a:xfrm>
          <a:prstGeom prst="rect">
            <a:avLst/>
          </a:prstGeom>
          <a:noFill/>
        </p:spPr>
        <p:txBody>
          <a:bodyPr wrap="square" rtlCol="0">
            <a:spAutoFit/>
          </a:bodyPr>
          <a:lstStyle/>
          <a:p>
            <a:pPr algn="ctr"/>
            <a:r>
              <a:rPr lang="en-US" sz="4000" b="1" dirty="0" err="1"/>
              <a:t>Wh</a:t>
            </a:r>
            <a:r>
              <a:rPr lang="nv-Latn-001" sz="4000" b="1" dirty="0"/>
              <a:t>a</a:t>
            </a:r>
            <a:r>
              <a:rPr lang="en-US" sz="4000" b="1" dirty="0"/>
              <a:t>t</a:t>
            </a:r>
            <a:r>
              <a:rPr lang="nv-Latn-001" sz="4000" b="1" dirty="0"/>
              <a:t> </a:t>
            </a:r>
            <a:r>
              <a:rPr lang="en-US" sz="4000" b="1" dirty="0" err="1"/>
              <a:t>i</a:t>
            </a:r>
            <a:r>
              <a:rPr lang="nv-Latn-001" sz="4000" b="1" dirty="0"/>
              <a:t>s </a:t>
            </a:r>
            <a:r>
              <a:rPr lang="en-US" sz="4000" b="1" dirty="0"/>
              <a:t>a</a:t>
            </a:r>
            <a:r>
              <a:rPr lang="nv-Latn-001" sz="4000" b="1" dirty="0"/>
              <a:t>tmosp</a:t>
            </a:r>
            <a:r>
              <a:rPr lang="en-US" sz="4000" b="1" dirty="0"/>
              <a:t>h</a:t>
            </a:r>
            <a:r>
              <a:rPr lang="nv-Latn-001" sz="4000" b="1" dirty="0"/>
              <a:t>e</a:t>
            </a:r>
            <a:r>
              <a:rPr lang="en-US" sz="4000" b="1" dirty="0"/>
              <a:t>r</a:t>
            </a:r>
            <a:r>
              <a:rPr lang="nv-Latn-001" sz="4000" b="1" dirty="0"/>
              <a:t>i</a:t>
            </a:r>
            <a:r>
              <a:rPr lang="en-US" sz="4000" b="1" dirty="0"/>
              <a:t>c</a:t>
            </a:r>
            <a:r>
              <a:rPr lang="nv-Latn-001" sz="4000" b="1" dirty="0"/>
              <a:t> </a:t>
            </a:r>
            <a:r>
              <a:rPr lang="en-US" sz="4000" b="1" dirty="0"/>
              <a:t>r</a:t>
            </a:r>
            <a:r>
              <a:rPr lang="nv-Latn-001" sz="4000" b="1" dirty="0"/>
              <a:t>a</a:t>
            </a:r>
            <a:r>
              <a:rPr lang="en-US" sz="4000" b="1" dirty="0"/>
              <a:t>d</a:t>
            </a:r>
            <a:r>
              <a:rPr lang="nv-Latn-001" sz="4000" b="1" dirty="0"/>
              <a:t>i</a:t>
            </a:r>
            <a:r>
              <a:rPr lang="en-US" sz="4000" b="1" dirty="0"/>
              <a:t>a</a:t>
            </a:r>
            <a:r>
              <a:rPr lang="nv-Latn-001" sz="4000" b="1" dirty="0"/>
              <a:t>t</a:t>
            </a:r>
            <a:r>
              <a:rPr lang="en-US" sz="4000" b="1" dirty="0" err="1"/>
              <a:t>i</a:t>
            </a:r>
            <a:r>
              <a:rPr lang="nv-Latn-001" sz="4000" b="1" dirty="0"/>
              <a:t>o</a:t>
            </a:r>
            <a:r>
              <a:rPr lang="en-US" sz="4000" b="1" dirty="0"/>
              <a:t>n</a:t>
            </a:r>
            <a:r>
              <a:rPr lang="nv-Latn-001" sz="4000" b="1" dirty="0"/>
              <a:t> </a:t>
            </a:r>
            <a:r>
              <a:rPr lang="en-US" sz="4000" b="1" dirty="0"/>
              <a:t>a</a:t>
            </a:r>
            <a:r>
              <a:rPr lang="nv-Latn-001" sz="4000" b="1" dirty="0"/>
              <a:t>n</a:t>
            </a:r>
            <a:r>
              <a:rPr lang="en-US" sz="4000" b="1" dirty="0"/>
              <a:t>d</a:t>
            </a:r>
            <a:r>
              <a:rPr lang="nv-Latn-001" sz="4000" b="1" dirty="0"/>
              <a:t> </a:t>
            </a:r>
            <a:r>
              <a:rPr lang="en-US" sz="4000" b="1" dirty="0"/>
              <a:t>w</a:t>
            </a:r>
            <a:r>
              <a:rPr lang="nv-Latn-001" sz="4000" b="1" dirty="0"/>
              <a:t>h</a:t>
            </a:r>
            <a:r>
              <a:rPr lang="en-US" sz="4000" b="1" dirty="0"/>
              <a:t>y does it matter?</a:t>
            </a:r>
            <a:endParaRPr lang="en-US" sz="4000" b="1" baseline="-25000" dirty="0"/>
          </a:p>
        </p:txBody>
      </p:sp>
      <p:sp>
        <p:nvSpPr>
          <p:cNvPr id="2" name="Rectangle 1"/>
          <p:cNvSpPr/>
          <p:nvPr/>
        </p:nvSpPr>
        <p:spPr>
          <a:xfrm>
            <a:off x="295563" y="2515455"/>
            <a:ext cx="3482110" cy="2369880"/>
          </a:xfrm>
          <a:prstGeom prst="rect">
            <a:avLst/>
          </a:prstGeom>
        </p:spPr>
        <p:txBody>
          <a:bodyPr wrap="square">
            <a:spAutoFit/>
          </a:bodyPr>
          <a:lstStyle/>
          <a:p>
            <a:r>
              <a:rPr lang="en-US" sz="2800" b="1" dirty="0"/>
              <a:t>Health effects:</a:t>
            </a:r>
            <a:r>
              <a:rPr lang="en-US" sz="2000" dirty="0"/>
              <a:t> </a:t>
            </a:r>
            <a:endParaRPr lang="en-US" sz="2000" dirty="0" smtClean="0"/>
          </a:p>
          <a:p>
            <a:endParaRPr lang="en-US" sz="2000" dirty="0"/>
          </a:p>
          <a:p>
            <a:r>
              <a:rPr lang="nv-Latn-001" sz="2000" dirty="0"/>
              <a:t>S</a:t>
            </a:r>
            <a:r>
              <a:rPr lang="en-US" sz="2000" dirty="0"/>
              <a:t>h</a:t>
            </a:r>
            <a:r>
              <a:rPr lang="nv-Latn-001" sz="2000" dirty="0"/>
              <a:t>o</a:t>
            </a:r>
            <a:r>
              <a:rPr lang="en-US" sz="2000" dirty="0"/>
              <a:t>r</a:t>
            </a:r>
            <a:r>
              <a:rPr lang="nv-Latn-001" sz="2000" dirty="0"/>
              <a:t>t-</a:t>
            </a:r>
            <a:r>
              <a:rPr lang="en-US" sz="2000" dirty="0"/>
              <a:t>t</a:t>
            </a:r>
            <a:r>
              <a:rPr lang="nv-Latn-001" sz="2000" dirty="0"/>
              <a:t>erm </a:t>
            </a:r>
            <a:r>
              <a:rPr lang="nv-Latn-001" sz="2000" dirty="0" smtClean="0"/>
              <a:t>effects</a:t>
            </a:r>
            <a:r>
              <a:rPr lang="en-US" sz="2000" dirty="0" smtClean="0"/>
              <a:t>:</a:t>
            </a:r>
            <a:r>
              <a:rPr lang="nv-Latn-001" sz="2000" dirty="0" smtClean="0"/>
              <a:t> </a:t>
            </a:r>
            <a:r>
              <a:rPr lang="en-US" sz="2000" dirty="0" smtClean="0"/>
              <a:t>S</a:t>
            </a:r>
            <a:r>
              <a:rPr lang="nv-Latn-001" sz="2000" dirty="0" smtClean="0"/>
              <a:t>u</a:t>
            </a:r>
            <a:r>
              <a:rPr lang="en-US" sz="2000" dirty="0"/>
              <a:t>n</a:t>
            </a:r>
            <a:r>
              <a:rPr lang="nv-Latn-001" sz="2000" dirty="0"/>
              <a:t>b</a:t>
            </a:r>
            <a:r>
              <a:rPr lang="en-US" sz="2000" dirty="0"/>
              <a:t>u</a:t>
            </a:r>
            <a:r>
              <a:rPr lang="nv-Latn-001" sz="2000" dirty="0"/>
              <a:t>r</a:t>
            </a:r>
            <a:r>
              <a:rPr lang="en-US" sz="2000" dirty="0" smtClean="0"/>
              <a:t>n,</a:t>
            </a:r>
            <a:r>
              <a:rPr lang="nv-Latn-001" sz="2000" dirty="0" smtClean="0"/>
              <a:t> aggravat</a:t>
            </a:r>
            <a:r>
              <a:rPr lang="en-US" sz="2000" dirty="0" smtClean="0"/>
              <a:t>ion of</a:t>
            </a:r>
            <a:r>
              <a:rPr lang="nv-Latn-001" sz="2000" dirty="0" smtClean="0"/>
              <a:t> skin </a:t>
            </a:r>
            <a:r>
              <a:rPr lang="nv-Latn-001" sz="2000" dirty="0"/>
              <a:t>diseases</a:t>
            </a:r>
            <a:r>
              <a:rPr lang="nv-Latn-001" sz="2000" dirty="0" smtClean="0"/>
              <a:t>.</a:t>
            </a:r>
            <a:endParaRPr lang="en-US" sz="2000" dirty="0" smtClean="0"/>
          </a:p>
          <a:p>
            <a:endParaRPr lang="nv-Latn-001" sz="2000" dirty="0"/>
          </a:p>
          <a:p>
            <a:r>
              <a:rPr lang="nv-Latn-001" sz="2000" dirty="0"/>
              <a:t>Long-term </a:t>
            </a:r>
            <a:r>
              <a:rPr lang="nv-Latn-001" sz="2000" dirty="0" smtClean="0"/>
              <a:t>effects</a:t>
            </a:r>
            <a:r>
              <a:rPr lang="en-US" sz="2000" dirty="0" smtClean="0"/>
              <a:t>:</a:t>
            </a:r>
            <a:r>
              <a:rPr lang="nv-Latn-001" sz="2000" dirty="0" smtClean="0"/>
              <a:t> </a:t>
            </a:r>
            <a:r>
              <a:rPr lang="en-US" sz="2000" dirty="0" smtClean="0"/>
              <a:t>S</a:t>
            </a:r>
            <a:r>
              <a:rPr lang="nv-Latn-001" sz="2000" dirty="0" smtClean="0"/>
              <a:t>kin cancer</a:t>
            </a:r>
            <a:r>
              <a:rPr lang="en-US" sz="2000" dirty="0" smtClean="0"/>
              <a:t>,</a:t>
            </a:r>
            <a:r>
              <a:rPr lang="en-US" sz="2000" dirty="0"/>
              <a:t> </a:t>
            </a:r>
            <a:r>
              <a:rPr lang="nv-Latn-001" sz="2000" dirty="0" smtClean="0"/>
              <a:t>photoageing</a:t>
            </a:r>
            <a:endParaRPr lang="en-US" sz="2000" dirty="0"/>
          </a:p>
        </p:txBody>
      </p:sp>
      <p:pic>
        <p:nvPicPr>
          <p:cNvPr id="4" name="Picture 2" descr="Greenhouse Gas Effect">
            <a:extLst>
              <a:ext uri="{FF2B5EF4-FFF2-40B4-BE49-F238E27FC236}">
                <a16:creationId xmlns:a16="http://schemas.microsoft.com/office/drawing/2014/main" id="{817AE3B0-F714-41E5-B9F5-BEF883BDD7F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65600" y="1654920"/>
            <a:ext cx="7821172" cy="4958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4346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p:cNvSpPr txBox="1"/>
          <p:nvPr/>
        </p:nvSpPr>
        <p:spPr>
          <a:xfrm>
            <a:off x="0" y="786106"/>
            <a:ext cx="3773054" cy="3539430"/>
          </a:xfrm>
          <a:prstGeom prst="rect">
            <a:avLst/>
          </a:prstGeom>
          <a:noFill/>
        </p:spPr>
        <p:txBody>
          <a:bodyPr wrap="square" rtlCol="0">
            <a:spAutoFit/>
          </a:bodyPr>
          <a:lstStyle/>
          <a:p>
            <a:pPr algn="ctr"/>
            <a:r>
              <a:rPr lang="en-US" sz="3200" b="1" dirty="0" smtClean="0"/>
              <a:t>Ionizing radiation and why it matters</a:t>
            </a:r>
          </a:p>
          <a:p>
            <a:pPr algn="ctr"/>
            <a:endParaRPr lang="en-US" sz="3200" dirty="0" smtClean="0"/>
          </a:p>
          <a:p>
            <a:pPr algn="ctr"/>
            <a:endParaRPr lang="en-US" sz="3200" dirty="0"/>
          </a:p>
          <a:p>
            <a:pPr algn="ctr"/>
            <a:r>
              <a:rPr lang="nv-Latn-001" sz="3200" dirty="0" smtClean="0"/>
              <a:t>Urani</a:t>
            </a:r>
            <a:r>
              <a:rPr lang="en-US" sz="3200" dirty="0"/>
              <a:t>u</a:t>
            </a:r>
            <a:r>
              <a:rPr lang="nv-Latn-001" sz="3200" dirty="0"/>
              <a:t>m </a:t>
            </a:r>
            <a:r>
              <a:rPr lang="en-US" sz="3200" dirty="0"/>
              <a:t>m</a:t>
            </a:r>
            <a:r>
              <a:rPr lang="nv-Latn-001" sz="3200" dirty="0"/>
              <a:t>i</a:t>
            </a:r>
            <a:r>
              <a:rPr lang="en-US" sz="3200" dirty="0"/>
              <a:t>n</a:t>
            </a:r>
            <a:r>
              <a:rPr lang="nv-Latn-001" sz="3200" dirty="0"/>
              <a:t>i</a:t>
            </a:r>
            <a:r>
              <a:rPr lang="en-US" sz="3200" dirty="0"/>
              <a:t>n</a:t>
            </a:r>
            <a:r>
              <a:rPr lang="nv-Latn-001" sz="3200" dirty="0"/>
              <a:t>g</a:t>
            </a:r>
            <a:r>
              <a:rPr lang="en-US" sz="3200" dirty="0"/>
              <a:t> </a:t>
            </a:r>
            <a:r>
              <a:rPr lang="en-US" sz="3200" dirty="0" smtClean="0"/>
              <a:t>on the Navajo Nation</a:t>
            </a:r>
          </a:p>
          <a:p>
            <a:pPr algn="ctr"/>
            <a:r>
              <a:rPr lang="nv-Latn-001" sz="3200" dirty="0" smtClean="0"/>
              <a:t>1944 </a:t>
            </a:r>
            <a:r>
              <a:rPr lang="nv-Latn-001" sz="3200" dirty="0"/>
              <a:t>– </a:t>
            </a:r>
            <a:r>
              <a:rPr lang="nv-Latn-001" sz="3200" dirty="0" smtClean="0"/>
              <a:t>1986</a:t>
            </a:r>
            <a:endParaRPr lang="en-US" sz="3200" dirty="0"/>
          </a:p>
        </p:txBody>
      </p:sp>
      <p:pic>
        <p:nvPicPr>
          <p:cNvPr id="7170" name="Picture 2" descr="Image result for Navajo Nation uranium mine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68431" y="141484"/>
            <a:ext cx="8405093" cy="6494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91184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265</TotalTime>
  <Words>1015</Words>
  <Application>Microsoft Office PowerPoint</Application>
  <PresentationFormat>Widescreen</PresentationFormat>
  <Paragraphs>118</Paragraphs>
  <Slides>22</Slides>
  <Notes>6</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Arial Black</vt:lpstr>
      <vt:lpstr>Calibri</vt:lpstr>
      <vt:lpstr>Nunito</vt:lpstr>
      <vt:lpstr>Office Theme</vt:lpstr>
      <vt:lpstr>High altitude environmental surveys above the Navajo Nation</vt:lpstr>
      <vt:lpstr>Acknowledgments</vt:lpstr>
      <vt:lpstr>Diné (Navajo) Perspective</vt:lpstr>
      <vt:lpstr>PowerPoint Presentation</vt:lpstr>
      <vt:lpstr>PowerPoint Presentation</vt:lpstr>
      <vt:lpstr>PowerPoint Presentation</vt:lpstr>
      <vt:lpstr>Investigation of Atmospheric UV and Ionizing Radiation</vt:lpstr>
      <vt:lpstr>PowerPoint Presentation</vt:lpstr>
      <vt:lpstr>PowerPoint Presentation</vt:lpstr>
      <vt:lpstr>PowerPoint Presentation</vt:lpstr>
      <vt:lpstr>The Flight</vt:lpstr>
      <vt:lpstr>PowerPoint Presentation</vt:lpstr>
      <vt:lpstr>PowerPoint Presentation</vt:lpstr>
      <vt:lpstr>PowerPoint Presentation</vt:lpstr>
      <vt:lpstr>Nitrogen Dioxide(NO2) on the Navajo Nation</vt:lpstr>
      <vt:lpstr>PowerPoint Presentation</vt:lpstr>
      <vt:lpstr>PowerPoint Presentation</vt:lpstr>
      <vt:lpstr>PowerPoint Presentation</vt:lpstr>
      <vt:lpstr>PowerPoint Presentation</vt:lpstr>
      <vt:lpstr>PowerPoint Presentation</vt:lpstr>
      <vt:lpstr>The Flight</vt:lpstr>
      <vt:lpstr>Results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Diné ASCEND Investigation of Amospheric Ultraviolet Radiation Levels and Betta Radiation</dc:title>
  <dc:creator>Lynshell Begay</dc:creator>
  <cp:lastModifiedBy>Kenneth J. Locey</cp:lastModifiedBy>
  <cp:revision>32</cp:revision>
  <dcterms:created xsi:type="dcterms:W3CDTF">2019-04-05T06:56:05Z</dcterms:created>
  <dcterms:modified xsi:type="dcterms:W3CDTF">2019-04-06T16:40:25Z</dcterms:modified>
</cp:coreProperties>
</file>